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51435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728B95-2A3E-43D3-87A7-8DE96F6535E5}">
  <a:tblStyle styleId="{2B728B95-2A3E-43D3-87A7-8DE96F6535E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Good morning, Professor. We are excited to present our project: </a:t>
            </a:r>
            <a:r>
              <a:rPr b="1" lang="en-US" sz="1100">
                <a:solidFill>
                  <a:schemeClr val="dk1"/>
                </a:solidFill>
              </a:rPr>
              <a:t>Statistical AI Agent for Dataset Analysis</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I am </a:t>
            </a:r>
            <a:r>
              <a:rPr b="1" lang="en-US" sz="1100">
                <a:solidFill>
                  <a:schemeClr val="dk1"/>
                </a:solidFill>
              </a:rPr>
              <a:t>Gao Lei</a:t>
            </a:r>
            <a:r>
              <a:rPr lang="en-US" sz="1100">
                <a:solidFill>
                  <a:schemeClr val="dk1"/>
                </a:solidFill>
              </a:rPr>
              <a:t>, and I will be covering the system architecture and analysis engine. My teammate, </a:t>
            </a:r>
            <a:r>
              <a:rPr b="1" lang="en-US" sz="1100">
                <a:solidFill>
                  <a:schemeClr val="dk1"/>
                </a:solidFill>
              </a:rPr>
              <a:t>Deng Lan</a:t>
            </a:r>
            <a:r>
              <a:rPr lang="en-US" sz="1100">
                <a:solidFill>
                  <a:schemeClr val="dk1"/>
                </a:solidFill>
              </a:rPr>
              <a:t>, will demonstrate the AI Agent later.</a:t>
            </a:r>
            <a:endParaRPr sz="1200">
              <a:solidFill>
                <a:schemeClr val="dk1"/>
              </a:solidFill>
            </a:endParaRPr>
          </a:p>
          <a:p>
            <a:pPr indent="0" lvl="0" marL="0" marR="0" rtl="0" algn="l">
              <a:spcBef>
                <a:spcPts val="1200"/>
              </a:spcBef>
              <a:spcAft>
                <a:spcPts val="0"/>
              </a:spcAft>
              <a:buNone/>
            </a:pPr>
            <a:r>
              <a:t/>
            </a:r>
            <a:endParaRPr sz="1200">
              <a:solidFill>
                <a:schemeClr val="dk1"/>
              </a:solidFill>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c6728c99a0_0_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g3c6728c99a0_0_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page of Advanced Analisis .For Statistical Ranking, for numerical features, we multiply these three factors: the negative log of p-value from Mann-Whitney U test, Cohen's d, and the Difference Ratio. For categorical features, we multiply the negative log of p-value from chi-square and Cramér's V. We use these composition score to rank every feature.</a:t>
            </a:r>
            <a:endParaRPr/>
          </a:p>
          <a:p>
            <a:pPr indent="0" lvl="0" marL="0" rtl="0" algn="l">
              <a:spcBef>
                <a:spcPts val="0"/>
              </a:spcBef>
              <a:spcAft>
                <a:spcPts val="0"/>
              </a:spcAft>
              <a:buClr>
                <a:schemeClr val="dk1"/>
              </a:buClr>
              <a:buSzPts val="1100"/>
              <a:buFont typeface="Arial"/>
              <a:buNone/>
            </a:pPr>
            <a:r>
              <a:rPr b="1" lang="en-US"/>
              <a:t>MW(P-value)</a:t>
            </a:r>
            <a:r>
              <a:rPr lang="en-US"/>
              <a:t>: "Tells us if the difference between the two groups is statistically real, not just random luck."</a:t>
            </a:r>
            <a:endParaRPr/>
          </a:p>
          <a:p>
            <a:pPr indent="0" lvl="0" marL="0" rtl="0" algn="l">
              <a:spcBef>
                <a:spcPts val="0"/>
              </a:spcBef>
              <a:spcAft>
                <a:spcPts val="0"/>
              </a:spcAft>
              <a:buClr>
                <a:schemeClr val="dk1"/>
              </a:buClr>
              <a:buSzPts val="1100"/>
              <a:buFont typeface="Arial"/>
              <a:buNone/>
            </a:pPr>
            <a:r>
              <a:rPr b="1" lang="en-US"/>
              <a:t>Cohen's d</a:t>
            </a:r>
            <a:r>
              <a:rPr lang="en-US"/>
              <a:t>: "Measures the strength of the difference—basically, how big the gap is."</a:t>
            </a:r>
            <a:endParaRPr/>
          </a:p>
          <a:p>
            <a:pPr indent="0" lvl="0" marL="0" rtl="0" algn="l">
              <a:spcBef>
                <a:spcPts val="0"/>
              </a:spcBef>
              <a:spcAft>
                <a:spcPts val="0"/>
              </a:spcAft>
              <a:buClr>
                <a:schemeClr val="dk1"/>
              </a:buClr>
              <a:buSzPts val="1100"/>
              <a:buFont typeface="Arial"/>
              <a:buNone/>
            </a:pPr>
            <a:r>
              <a:rPr b="1" lang="en-US"/>
              <a:t>Difference Ratio</a:t>
            </a:r>
            <a:r>
              <a:rPr lang="en-US"/>
              <a:t>: "Shows the relative size of the gap between the averages as a percentage."</a:t>
            </a:r>
            <a:endParaRPr/>
          </a:p>
          <a:p>
            <a:pPr indent="0" lvl="0" marL="0" rtl="0" algn="l">
              <a:spcBef>
                <a:spcPts val="0"/>
              </a:spcBef>
              <a:spcAft>
                <a:spcPts val="0"/>
              </a:spcAft>
              <a:buClr>
                <a:schemeClr val="dk1"/>
              </a:buClr>
              <a:buSzPts val="1100"/>
              <a:buFont typeface="Arial"/>
              <a:buNone/>
            </a:pPr>
            <a:r>
              <a:rPr b="1" lang="en-US"/>
              <a:t>$p_{chi-square}$ (P-value)</a:t>
            </a:r>
            <a:r>
              <a:rPr lang="en-US"/>
              <a:t>: "Confirms if the relationship between the feature and the target is statistically reliable."</a:t>
            </a:r>
            <a:endParaRPr/>
          </a:p>
          <a:p>
            <a:pPr indent="0" lvl="0" marL="0" rtl="0" algn="l">
              <a:spcBef>
                <a:spcPts val="0"/>
              </a:spcBef>
              <a:spcAft>
                <a:spcPts val="0"/>
              </a:spcAft>
              <a:buSzPts val="1100"/>
              <a:buNone/>
            </a:pPr>
            <a:r>
              <a:rPr b="1" lang="en-US"/>
              <a:t>Cramér's V</a:t>
            </a:r>
            <a:r>
              <a:rPr lang="en-US"/>
              <a:t>: "Measures how strong the connection is, on a scale from 0 (no connection) to 1 (perfect connection)."</a:t>
            </a:r>
            <a:endParaRPr/>
          </a:p>
          <a:p>
            <a:pPr indent="0" lvl="0" marL="0" rtl="0" algn="l">
              <a:spcBef>
                <a:spcPts val="0"/>
              </a:spcBef>
              <a:spcAft>
                <a:spcPts val="0"/>
              </a:spcAft>
              <a:buClr>
                <a:schemeClr val="dk1"/>
              </a:buClr>
              <a:buSzPts val="1100"/>
              <a:buFont typeface="Arial"/>
              <a:buNone/>
            </a:pPr>
            <a:r>
              <a:rPr b="1" lang="en-US"/>
              <a:t>MW</a:t>
            </a:r>
            <a:r>
              <a:rPr lang="en-US"/>
              <a:t>：A robust method that compares the rank order of data rather than raw values, ensuring reliable results even with outliers or irregular distributions.</a:t>
            </a:r>
            <a:endParaRPr/>
          </a:p>
          <a:p>
            <a:pPr indent="0" lvl="0" marL="0" rtl="0" algn="l">
              <a:spcBef>
                <a:spcPts val="0"/>
              </a:spcBef>
              <a:spcAft>
                <a:spcPts val="0"/>
              </a:spcAft>
              <a:buNone/>
            </a:pPr>
            <a:r>
              <a:rPr b="1" lang="en-US"/>
              <a:t>Chi-square</a:t>
            </a:r>
            <a:r>
              <a:rPr lang="en-US"/>
              <a:t>:Validates the statistical significance of categorical features by comparing the observed distribution against the expected one.The 'Expected' distribution comes from the Null Hypothesis.</a:t>
            </a:r>
            <a:endParaRPr/>
          </a:p>
          <a:p>
            <a:pPr indent="0" lvl="0" marL="0" rtl="0" algn="l">
              <a:spcBef>
                <a:spcPts val="0"/>
              </a:spcBef>
              <a:spcAft>
                <a:spcPts val="0"/>
              </a:spcAft>
              <a:buClr>
                <a:schemeClr val="dk1"/>
              </a:buClr>
              <a:buSzPts val="1100"/>
              <a:buFont typeface="Arial"/>
              <a:buNone/>
            </a:pPr>
            <a:r>
              <a:rPr lang="en-US"/>
              <a:t>It represents the theoretical average: Specifically, what the survival numbers would look like if this feature (e.g., Sex) had zero effect.</a:t>
            </a:r>
            <a:endParaRPr/>
          </a:p>
          <a:p>
            <a:pPr indent="0" lvl="0" marL="0" rtl="0" algn="l">
              <a:spcBef>
                <a:spcPts val="0"/>
              </a:spcBef>
              <a:spcAft>
                <a:spcPts val="0"/>
              </a:spcAft>
              <a:buSzPts val="1100"/>
              <a:buNone/>
            </a:pPr>
            <a:r>
              <a:rPr lang="en-US"/>
              <a:t>We calculate it by applying the overall survival rate to each specific group.</a:t>
            </a:r>
            <a:endParaRPr/>
          </a:p>
          <a:p>
            <a:pPr indent="0" lvl="0" marL="0" rtl="0" algn="l">
              <a:spcBef>
                <a:spcPts val="0"/>
              </a:spcBef>
              <a:spcAft>
                <a:spcPts val="0"/>
              </a:spcAft>
              <a:buSzPts val="1100"/>
              <a:buNone/>
            </a:pPr>
            <a:r>
              <a:rPr b="1" lang="en-US"/>
              <a:t>Composite Scoring Logic</a:t>
            </a:r>
            <a:r>
              <a:rPr lang="en-US"/>
              <a:t>:</a:t>
            </a:r>
            <a:endParaRPr/>
          </a:p>
          <a:p>
            <a:pPr indent="0" lvl="0" marL="0" rtl="0" algn="l">
              <a:spcBef>
                <a:spcPts val="0"/>
              </a:spcBef>
              <a:spcAft>
                <a:spcPts val="0"/>
              </a:spcAft>
              <a:buSzPts val="1100"/>
              <a:buNone/>
            </a:pPr>
            <a:r>
              <a:rPr b="1" lang="en-US"/>
              <a:t>Goal</a:t>
            </a:r>
            <a:r>
              <a:rPr lang="en-US"/>
              <a:t>: A high score requires high Significance, large Effect Size, and substantial Relative Change simultaneously.</a:t>
            </a:r>
            <a:endParaRPr/>
          </a:p>
          <a:p>
            <a:pPr indent="0" lvl="0" marL="0" rtl="0" algn="l">
              <a:spcBef>
                <a:spcPts val="0"/>
              </a:spcBef>
              <a:spcAft>
                <a:spcPts val="0"/>
              </a:spcAft>
              <a:buSzPts val="1100"/>
              <a:buNone/>
            </a:pPr>
            <a:r>
              <a:rPr b="1" lang="en-US"/>
              <a:t>Balance</a:t>
            </a:r>
            <a:r>
              <a:rPr lang="en-US"/>
              <a:t>: We avoid ranking solely by P-value or Effect Size to ensure both statistical rigor and practical impact.</a:t>
            </a:r>
            <a:endParaRPr/>
          </a:p>
          <a:p>
            <a:pPr indent="0" lvl="0" marL="0" rtl="0" algn="l">
              <a:spcBef>
                <a:spcPts val="0"/>
              </a:spcBef>
              <a:spcAft>
                <a:spcPts val="0"/>
              </a:spcAft>
              <a:buSzPts val="1100"/>
              <a:buNone/>
            </a:pPr>
            <a:r>
              <a:rPr b="1" lang="en-US"/>
              <a:t>Numerical Features</a:t>
            </a:r>
            <a:r>
              <a:rPr lang="en-US"/>
              <a:t>: We include difference_ratio to supplement Cohen's d. This captures the intuitive shift in means, which standard deviation alone might miss.</a:t>
            </a:r>
            <a:endParaRPr/>
          </a:p>
          <a:p>
            <a:pPr indent="0" lvl="0" marL="0" rtl="0" algn="l">
              <a:spcBef>
                <a:spcPts val="0"/>
              </a:spcBef>
              <a:spcAft>
                <a:spcPts val="0"/>
              </a:spcAft>
              <a:buSzPts val="1100"/>
              <a:buNone/>
            </a:pPr>
            <a:r>
              <a:rPr b="1" lang="en-US"/>
              <a:t>Categorical Features</a:t>
            </a:r>
            <a:r>
              <a:rPr lang="en-US"/>
              <a:t>: We rely on Cramér's V, which already serves as a standardized measure of association strength. Since difference_ratio is undefined for categories (no means), the formula is simply Significance × Cramér's V.</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None/>
            </a:pPr>
            <a:r>
              <a:t/>
            </a:r>
            <a:endParaRPr/>
          </a:p>
        </p:txBody>
      </p:sp>
      <p:sp>
        <p:nvSpPr>
          <p:cNvPr id="107" name="Google Shape;107;g3c6728c99a0_0_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c6728c99a0_0_48:notes"/>
          <p:cNvSpPr/>
          <p:nvPr>
            <p:ph idx="2" type="sldImg"/>
          </p:nvPr>
        </p:nvSpPr>
        <p:spPr>
          <a:xfrm>
            <a:off x="857400" y="685800"/>
            <a:ext cx="3429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c6728c99a0_0_48:notes"/>
          <p:cNvSpPr txBox="1"/>
          <p:nvPr>
            <p:ph idx="1" type="body"/>
          </p:nvPr>
        </p:nvSpPr>
        <p:spPr>
          <a:xfrm>
            <a:off x="514350" y="4343400"/>
            <a:ext cx="41148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ML Ranking.</a:t>
            </a:r>
            <a:r>
              <a:rPr lang="en-US"/>
              <a:t>We use TabularPredictor with Accuracy as the evaluation metric, the medium_quality preset, and a total training time limit of 120 seconds.</a:t>
            </a:r>
            <a:endParaRPr/>
          </a:p>
          <a:p>
            <a:pPr indent="0" lvl="0" marL="0" rtl="0" algn="l">
              <a:spcBef>
                <a:spcPts val="0"/>
              </a:spcBef>
              <a:spcAft>
                <a:spcPts val="0"/>
              </a:spcAft>
              <a:buClr>
                <a:schemeClr val="dk1"/>
              </a:buClr>
              <a:buSzPts val="1100"/>
              <a:buFont typeface="Arial"/>
              <a:buNone/>
            </a:pPr>
            <a:r>
              <a:rPr lang="en-US"/>
              <a:t>AutoGluon automatically splits the data into training and validation sets; </a:t>
            </a:r>
            <a:endParaRPr/>
          </a:p>
          <a:p>
            <a:pPr indent="0" lvl="0" marL="0" rtl="0" algn="l">
              <a:spcBef>
                <a:spcPts val="0"/>
              </a:spcBef>
              <a:spcAft>
                <a:spcPts val="0"/>
              </a:spcAft>
              <a:buClr>
                <a:schemeClr val="dk1"/>
              </a:buClr>
              <a:buSzPts val="1100"/>
              <a:buFont typeface="Arial"/>
              <a:buNone/>
            </a:pPr>
            <a:r>
              <a:rPr lang="en-US"/>
              <a:t>During training, multiple base models are tried in parallel and then stacked into a two-level ensemble (Stack Level 2), producing the final WeightedEnsemble_L2.</a:t>
            </a:r>
            <a:endParaRPr/>
          </a:p>
          <a:p>
            <a:pPr indent="0" lvl="0" marL="0" rtl="0" algn="l">
              <a:spcBef>
                <a:spcPts val="0"/>
              </a:spcBef>
              <a:spcAft>
                <a:spcPts val="0"/>
              </a:spcAft>
              <a:buClr>
                <a:schemeClr val="dk1"/>
              </a:buClr>
              <a:buSzPts val="1100"/>
              <a:buFont typeface="Arial"/>
              <a:buNone/>
            </a:pPr>
            <a:r>
              <a:rPr lang="en-US"/>
              <a:t>Feature importance is computed via permutation: each feature is shuffled to observe the drop in accuracy, producing a ranked list.</a:t>
            </a:r>
            <a:endParaRPr/>
          </a:p>
          <a:p>
            <a:pPr indent="0" lvl="0" marL="0" rtl="0" algn="l">
              <a:spcBef>
                <a:spcPts val="0"/>
              </a:spcBef>
              <a:spcAft>
                <a:spcPts val="0"/>
              </a:spcAft>
              <a:buNone/>
            </a:pPr>
            <a:r>
              <a:rPr lang="en-US"/>
              <a:t>The right panel shows the training outputs: full model leaderboard, best model name, validation accuracy, and the overall time limit.</a:t>
            </a:r>
            <a:endParaRPr/>
          </a:p>
        </p:txBody>
      </p:sp>
      <p:sp>
        <p:nvSpPr>
          <p:cNvPr id="125" name="Google Shape;125;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And they are result of statistical ranking and AutoGluon ranking.In the top chart (Statistical): You can see that Sex, Fare, and Pclass have the highest scores (the longest bars). This confirms that statistically, these three factors had the biggest impact on survival.</a:t>
            </a:r>
            <a:endParaRPr/>
          </a:p>
          <a:p>
            <a:pPr indent="0" lvl="0" marL="0" rtl="0" algn="l">
              <a:spcBef>
                <a:spcPts val="0"/>
              </a:spcBef>
              <a:spcAft>
                <a:spcPts val="0"/>
              </a:spcAft>
              <a:buClr>
                <a:schemeClr val="dk1"/>
              </a:buClr>
              <a:buSzPts val="1100"/>
              <a:buFont typeface="Arial"/>
              <a:buNone/>
            </a:pPr>
            <a:r>
              <a:rPr lang="en-US"/>
              <a:t>In the bottom chart (AutoGluon): Interestingly, the Machine Learning model gives the highest score to 'Name' (the yellow bar). Why? The model picked up on titles like 'Mr.', 'Miss', or 'Master', which act as strong proxies for gender and social status.</a:t>
            </a:r>
            <a:r>
              <a:rPr lang="en-US"/>
              <a:t>This shows that the AI found hidden value in passenger names that traditional statistics missed.</a:t>
            </a:r>
            <a:endParaRPr/>
          </a:p>
          <a:p>
            <a:pPr indent="0" lvl="0" marL="0" rtl="0" algn="l">
              <a:spcBef>
                <a:spcPts val="0"/>
              </a:spcBef>
              <a:spcAft>
                <a:spcPts val="0"/>
              </a:spcAft>
              <a:buNone/>
            </a:pPr>
            <a:r>
              <a:t/>
            </a:r>
            <a:endParaRPr/>
          </a:p>
        </p:txBody>
      </p:sp>
      <p:sp>
        <p:nvSpPr>
          <p:cNvPr id="161" name="Google Shape;161;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b92b324636_0_8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g3b92b324636_0_8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Model Training is where we validate our feature selection using four standard ML methods: Logistic Regression, SVM, Decision Tree, and Random Forest.</a:t>
            </a:r>
            <a:endParaRPr/>
          </a:p>
          <a:p>
            <a:pPr indent="0" lvl="0" marL="0" rtl="0" algn="l">
              <a:spcBef>
                <a:spcPts val="0"/>
              </a:spcBef>
              <a:spcAft>
                <a:spcPts val="0"/>
              </a:spcAft>
              <a:buClr>
                <a:schemeClr val="dk1"/>
              </a:buClr>
              <a:buSzPts val="1100"/>
              <a:buFont typeface="Arial"/>
              <a:buNone/>
            </a:pPr>
            <a:r>
              <a:rPr lang="en-US"/>
              <a:t>We can compare training results based on Statistical Rankings versus AutoGluon rankings with different Top-K features.</a:t>
            </a:r>
            <a:endParaRPr/>
          </a:p>
          <a:p>
            <a:pPr indent="0" lvl="0" marL="0" rtl="0" algn="l">
              <a:spcBef>
                <a:spcPts val="0"/>
              </a:spcBef>
              <a:spcAft>
                <a:spcPts val="0"/>
              </a:spcAft>
              <a:buNone/>
            </a:pPr>
            <a:r>
              <a:t/>
            </a:r>
            <a:endParaRPr/>
          </a:p>
        </p:txBody>
      </p:sp>
      <p:sp>
        <p:nvSpPr>
          <p:cNvPr id="169" name="Google Shape;169;g3b92b324636_0_8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b92b324636_0_7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g3b92b324636_0_7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we can see, the best model is the Random Forest with 6 features. It validates that our statistical ranking successfully identified the most 'impactful' features for the model.</a:t>
            </a:r>
            <a:endParaRPr/>
          </a:p>
        </p:txBody>
      </p:sp>
      <p:sp>
        <p:nvSpPr>
          <p:cNvPr id="176" name="Google Shape;176;g3b92b324636_0_7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b92b324636_0_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g3b92b324636_0_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Looking at the AutoGluon results, it hits peak accuracy at 83.8% using 10 features.</a:t>
            </a:r>
            <a:endParaRPr/>
          </a:p>
          <a:p>
            <a:pPr indent="0" lvl="0" marL="0" rtl="0" algn="l">
              <a:spcBef>
                <a:spcPts val="0"/>
              </a:spcBef>
              <a:spcAft>
                <a:spcPts val="0"/>
              </a:spcAft>
              <a:buClr>
                <a:schemeClr val="dk1"/>
              </a:buClr>
              <a:buSzPts val="1100"/>
              <a:buFont typeface="Arial"/>
              <a:buNone/>
            </a:pPr>
            <a:r>
              <a:rPr lang="en-US"/>
              <a:t>In both cases, a smaller subset performs better than using all 11 features. This proves our ranking system successfully cuts through the noise to find the most 'impactful' features.</a:t>
            </a:r>
            <a:endParaRPr/>
          </a:p>
          <a:p>
            <a:pPr indent="0" lvl="0" marL="0" rtl="0" algn="l">
              <a:spcBef>
                <a:spcPts val="0"/>
              </a:spcBef>
              <a:spcAft>
                <a:spcPts val="0"/>
              </a:spcAft>
              <a:buSzPts val="1100"/>
              <a:buNone/>
            </a:pPr>
            <a:r>
              <a:rPr lang="en-US"/>
              <a:t>Now, my teammate Deng will show you how our AI Chat work.</a:t>
            </a:r>
            <a:endParaRPr/>
          </a:p>
        </p:txBody>
      </p:sp>
      <p:sp>
        <p:nvSpPr>
          <p:cNvPr id="184" name="Google Shape;184;g3b92b324636_0_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In this section, I will present the implementation of our statistical AI agent.</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My contribution focuses on the agent core: how it understands user requests, calls deterministic analysis and plotting tools, and returns reliable results. A key design principle is reliability. The agent never asks an LLM to compute or invent numeric results.</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We use rule-based intent parsing instead of LLM guessing. </a:t>
            </a:r>
            <a:r>
              <a:rPr lang="en-US" sz="1100">
                <a:solidFill>
                  <a:schemeClr val="dk1"/>
                </a:solidFill>
                <a:latin typeface="Times New Roman"/>
                <a:ea typeface="Times New Roman"/>
                <a:cs typeface="Times New Roman"/>
                <a:sym typeface="Times New Roman"/>
              </a:rPr>
              <a:t>All statistics and plots are generated by deterministic Python tools.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The LLM analysis is only used for fallback explanations, never for numbers.</a:t>
            </a:r>
            <a:endParaRPr sz="1200">
              <a:solidFill>
                <a:schemeClr val="dk1"/>
              </a:solidFill>
            </a:endParaRPr>
          </a:p>
        </p:txBody>
      </p:sp>
      <p:sp>
        <p:nvSpPr>
          <p:cNvPr id="192" name="Google Shape;192;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 name="Google Shape;221;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We use Ollama as a local runtime to run LLaMA-3 on our own machine. Ollama is a lightweight local platform that allows us to run large language models, such as LLaMA-3, directly on our machine instead of using cloud APIs. But we also provide cloud APIs as option.</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On the right, the </a:t>
            </a:r>
            <a:r>
              <a:rPr b="1" lang="en-US" sz="1100">
                <a:solidFill>
                  <a:schemeClr val="dk1"/>
                </a:solidFill>
              </a:rPr>
              <a:t>ConversationManager</a:t>
            </a:r>
            <a:r>
              <a:rPr lang="en-US" sz="1100">
                <a:solidFill>
                  <a:schemeClr val="dk1"/>
                </a:solidFill>
              </a:rPr>
              <a:t> handles three things: maintaining chat history, managing the context window to prevent token overflow, and linking to Session State to retrieve real-time analysis results.</a:t>
            </a:r>
            <a:endParaRPr sz="1200">
              <a:solidFill>
                <a:schemeClr val="dk1"/>
              </a:solidFill>
            </a:endParaRPr>
          </a:p>
        </p:txBody>
      </p:sp>
      <p:sp>
        <p:nvSpPr>
          <p:cNvPr id="222" name="Google Shape;222;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100">
                <a:solidFill>
                  <a:schemeClr val="dk1"/>
                </a:solidFill>
                <a:latin typeface="Times New Roman"/>
                <a:ea typeface="Times New Roman"/>
                <a:cs typeface="Times New Roman"/>
                <a:sym typeface="Times New Roman"/>
              </a:rPr>
              <a:t>now let’s look at the use case, we use CWRU dataset since the Titanic dataset is not suitable for plotting time series graphs and FFT graphs.</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100"/>
              <a:buNone/>
            </a:pPr>
            <a:r>
              <a:rPr lang="en-US" sz="1100">
                <a:solidFill>
                  <a:schemeClr val="dk1"/>
                </a:solidFill>
                <a:latin typeface="Times New Roman"/>
                <a:ea typeface="Times New Roman"/>
                <a:cs typeface="Times New Roman"/>
                <a:sym typeface="Times New Roman"/>
              </a:rPr>
              <a:t>The system automatically detects the temporal characteristics of the signal column and calls the plot_time_series tool.</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100"/>
              <a:buNone/>
            </a:pPr>
            <a:r>
              <a:rPr lang="en-US" sz="1100">
                <a:solidFill>
                  <a:schemeClr val="dk1"/>
                </a:solidFill>
                <a:latin typeface="Times New Roman"/>
                <a:ea typeface="Times New Roman"/>
                <a:cs typeface="Times New Roman"/>
                <a:sym typeface="Times New Roman"/>
              </a:rPr>
              <a:t>From the plot, we see the complete signal waveform—periodic oscillations and amplitude trends are immediately visible. This is particularly useful for industrial sensor data analysis, allowing engineers to quickly identify abnormal patterns.</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p:txBody>
      </p:sp>
      <p:sp>
        <p:nvSpPr>
          <p:cNvPr id="240" name="Google Shape;240;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 name="Shape 16"/>
        <p:cNvGrpSpPr/>
        <p:nvPr/>
      </p:nvGrpSpPr>
      <p:grpSpPr>
        <a:xfrm>
          <a:off x="0" y="0"/>
          <a:ext cx="0" cy="0"/>
          <a:chOff x="0" y="0"/>
          <a:chExt cx="0" cy="0"/>
        </a:xfrm>
      </p:grpSpPr>
      <p:sp>
        <p:nvSpPr>
          <p:cNvPr id="17" name="Google Shape;17;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 name="Google Shape;18;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en-US" sz="1100">
                <a:solidFill>
                  <a:schemeClr val="dk1"/>
                </a:solidFill>
              </a:rPr>
              <a:t>Our system uses a </a:t>
            </a:r>
            <a:r>
              <a:rPr b="1" lang="en-US" sz="1100">
                <a:solidFill>
                  <a:schemeClr val="dk1"/>
                </a:solidFill>
              </a:rPr>
              <a:t>Parallel Analysis architecture</a:t>
            </a:r>
            <a:r>
              <a:rPr lang="en-US" sz="1100">
                <a:solidFill>
                  <a:schemeClr val="dk1"/>
                </a:solidFill>
              </a:rPr>
              <a:t>. We run statistical tests and AutoML (AutoGluon) independently, storing all results in a </a:t>
            </a:r>
            <a:r>
              <a:rPr b="1" lang="en-US" sz="1100">
                <a:solidFill>
                  <a:schemeClr val="dk1"/>
                </a:solidFill>
              </a:rPr>
              <a:t>Shared Session State</a:t>
            </a:r>
            <a:r>
              <a:rPr lang="en-US" sz="1100">
                <a:solidFill>
                  <a:schemeClr val="dk1"/>
                </a:solidFill>
              </a:rPr>
              <a:t>. This ensures consistent data context for both our Model Training and the AI Agent</a:t>
            </a:r>
            <a:endParaRPr sz="1200">
              <a:solidFill>
                <a:schemeClr val="dk1"/>
              </a:solidFill>
            </a:endParaRPr>
          </a:p>
        </p:txBody>
      </p:sp>
      <p:sp>
        <p:nvSpPr>
          <p:cNvPr id="19" name="Google Shape;19;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Each plot returns both a figure and a structured summary.</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The summary is used to generate explanations without hallucination.</a:t>
            </a:r>
            <a:endParaRPr sz="1200">
              <a:solidFill>
                <a:schemeClr val="dk1"/>
              </a:solidFill>
            </a:endParaRPr>
          </a:p>
        </p:txBody>
      </p:sp>
      <p:sp>
        <p:nvSpPr>
          <p:cNvPr id="248" name="Google Shape;248;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In this case, the agent cannot find a valid physical label, such as a sampling frequency or a real time axis.</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Instead of forcing a wrong physical FFT, it switches to a simulator mode and computes a sample-index spectrum.</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This means the x-axis does not represent Hertz, but sample order.</a:t>
            </a:r>
            <a:endParaRPr sz="1200">
              <a:solidFill>
                <a:schemeClr val="dk1"/>
              </a:solidFill>
            </a:endParaRPr>
          </a:p>
        </p:txBody>
      </p:sp>
      <p:sp>
        <p:nvSpPr>
          <p:cNvPr id="256" name="Google Shape;256;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When physical labels or sampling information are unavailable,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the agent automatically switches to a sample-index FFT simulator.</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This guarantees that frequency-domain features can still be extracted</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without assuming any incorrect physical meaning.</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This avoids wrong physical interpretation while preserving feature extraction.</a:t>
            </a:r>
            <a:endParaRPr sz="1200">
              <a:solidFill>
                <a:schemeClr val="dk1"/>
              </a:solidFill>
            </a:endParaRPr>
          </a:p>
        </p:txBody>
      </p:sp>
      <p:sp>
        <p:nvSpPr>
          <p:cNvPr id="264" name="Google Shape;264;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100">
                <a:solidFill>
                  <a:schemeClr val="dk1"/>
                </a:solidFill>
              </a:rPr>
              <a:t>Let me summarize the four technical highlights of our AI Agent: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1. Data Encapsulation</a:t>
            </a:r>
            <a:r>
              <a:rPr lang="en-US" sz="1100">
                <a:solidFill>
                  <a:schemeClr val="dk1"/>
                </a:solidFill>
              </a:rPr>
              <a:t>: The DataFrame never enters the prompt. Only pass structured summaries; never pass raw DataFrames.</a:t>
            </a:r>
            <a:endParaRPr sz="1100">
              <a:solidFill>
                <a:schemeClr val="dk1"/>
              </a:solidFill>
            </a:endParaRPr>
          </a:p>
          <a:p>
            <a:pPr indent="0" lvl="0" marL="0" marR="0" rtl="0" algn="l">
              <a:spcBef>
                <a:spcPts val="1200"/>
              </a:spcBef>
              <a:spcAft>
                <a:spcPts val="0"/>
              </a:spcAft>
              <a:buNone/>
            </a:pPr>
            <a:r>
              <a:rPr b="1" lang="en-US" sz="1100">
                <a:solidFill>
                  <a:schemeClr val="dk1"/>
                </a:solidFill>
              </a:rPr>
              <a:t>2. Robust Time Handling</a:t>
            </a:r>
            <a:r>
              <a:rPr lang="en-US" sz="1100">
                <a:solidFill>
                  <a:schemeClr val="dk1"/>
                </a:solidFill>
              </a:rPr>
              <a:t>: Automatically detects time columns, supports multiple formats, and gracefully degrades to index on failure.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3. Context-Aware</a:t>
            </a:r>
            <a:r>
              <a:rPr lang="en-US" sz="1100">
                <a:solidFill>
                  <a:schemeClr val="dk1"/>
                </a:solidFill>
              </a:rPr>
              <a:t>: The AI receives complete analysis_results, so it understands references like 'that feature from before' or 'the previous result.'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4. Flexible Visualization</a:t>
            </a:r>
            <a:r>
              <a:rPr lang="en-US" sz="1100">
                <a:solidFill>
                  <a:schemeClr val="dk1"/>
                </a:solidFill>
              </a:rPr>
              <a:t>: When users say 'compare,' it draws histograms; 'trend' triggers line plots; 'correlation' creates scatter plots—automatic mapping from natural language to chart types.</a:t>
            </a:r>
            <a:endParaRPr sz="1100">
              <a:solidFill>
                <a:schemeClr val="dk1"/>
              </a:solidFill>
            </a:endParaRPr>
          </a:p>
          <a:p>
            <a:pPr indent="0" lvl="0" marL="0" marR="0" rtl="0" algn="l">
              <a:spcBef>
                <a:spcPts val="1200"/>
              </a:spcBef>
              <a:spcAft>
                <a:spcPts val="0"/>
              </a:spcAft>
              <a:buNone/>
            </a:pPr>
            <a:r>
              <a:t/>
            </a:r>
            <a:endParaRPr sz="1100">
              <a:solidFill>
                <a:schemeClr val="dk1"/>
              </a:solidFill>
            </a:endParaRPr>
          </a:p>
        </p:txBody>
      </p:sp>
      <p:sp>
        <p:nvSpPr>
          <p:cNvPr id="272" name="Google Shape;272;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"Finally, let me summarize the system's design philosophy with three pillars: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First Pillar: Parallel Validation</a:t>
            </a:r>
            <a:r>
              <a:rPr lang="en-US" sz="1100">
                <a:solidFill>
                  <a:schemeClr val="dk1"/>
                </a:solidFill>
              </a:rPr>
              <a:t> Statistical methods and machine learning methods run independently without interference. After seeing both ranking results, users select the most appropriate one based on their specific scenario. This avoids the bias of 'trusting only one method.'</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Second Pillar: Shared State</a:t>
            </a:r>
            <a:r>
              <a:rPr lang="en-US" sz="1100">
                <a:solidFill>
                  <a:schemeClr val="dk1"/>
                </a:solidFill>
              </a:rPr>
              <a:t> One analysis, multiple consumers. Model training uses these results, and AI chat also uses these results. No duplicate computation, no risk of data inconsistency.</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Third Pillar: Anti-Hallucination</a:t>
            </a:r>
            <a:r>
              <a:rPr lang="en-US" sz="1100">
                <a:solidFill>
                  <a:schemeClr val="dk1"/>
                </a:solidFill>
              </a:rPr>
              <a:t> Tool-based execution mechanism means the AI can only call predefined functions and cannot fabricate numbers. All computations are deterministic with no room for AI guessing.</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These three pillars jointly ensure the system's </a:t>
            </a:r>
            <a:r>
              <a:rPr b="1" lang="en-US" sz="1100">
                <a:solidFill>
                  <a:schemeClr val="dk1"/>
                </a:solidFill>
              </a:rPr>
              <a:t>scientific rigor</a:t>
            </a:r>
            <a:r>
              <a:rPr lang="en-US" sz="1100">
                <a:solidFill>
                  <a:schemeClr val="dk1"/>
                </a:solidFill>
              </a:rPr>
              <a:t>, </a:t>
            </a:r>
            <a:r>
              <a:rPr b="1" lang="en-US" sz="1100">
                <a:solidFill>
                  <a:schemeClr val="dk1"/>
                </a:solidFill>
              </a:rPr>
              <a:t>efficiency</a:t>
            </a:r>
            <a:r>
              <a:rPr lang="en-US" sz="1100">
                <a:solidFill>
                  <a:schemeClr val="dk1"/>
                </a:solidFill>
              </a:rPr>
              <a:t>, and </a:t>
            </a:r>
            <a:r>
              <a:rPr b="1" lang="en-US" sz="1100">
                <a:solidFill>
                  <a:schemeClr val="dk1"/>
                </a:solidFill>
              </a:rPr>
              <a:t>trustworthiness</a:t>
            </a:r>
            <a:r>
              <a:rPr lang="en-US" sz="1100">
                <a:solidFill>
                  <a:schemeClr val="dk1"/>
                </a:solidFill>
              </a:rPr>
              <a:t>."</a:t>
            </a:r>
            <a:endParaRPr sz="1100">
              <a:solidFill>
                <a:schemeClr val="dk1"/>
              </a:solidFill>
            </a:endParaRPr>
          </a:p>
          <a:p>
            <a:pPr indent="0" lvl="0" marL="0" marR="0" rtl="0" algn="l">
              <a:spcBef>
                <a:spcPts val="1200"/>
              </a:spcBef>
              <a:spcAft>
                <a:spcPts val="0"/>
              </a:spcAft>
              <a:buNone/>
            </a:pPr>
            <a:r>
              <a:t/>
            </a:r>
            <a:endParaRPr sz="1200">
              <a:solidFill>
                <a:schemeClr val="dk1"/>
              </a:solidFill>
            </a:endParaRPr>
          </a:p>
        </p:txBody>
      </p:sp>
      <p:sp>
        <p:nvSpPr>
          <p:cNvPr id="297" name="Google Shape;297;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 name="Google Shape;320;p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21" name="Google Shape;321;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 name="Google Shape;44;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we can see there are 6 pages in the Project, the first page is configuration. It </a:t>
            </a:r>
            <a:r>
              <a:rPr lang="en-US">
                <a:solidFill>
                  <a:schemeClr val="dk1"/>
                </a:solidFill>
              </a:rPr>
              <a:t>contains</a:t>
            </a:r>
            <a:r>
              <a:rPr lang="en-US">
                <a:solidFill>
                  <a:schemeClr val="dk1"/>
                </a:solidFill>
              </a:rPr>
              <a:t> 5 steps to set our </a:t>
            </a:r>
            <a:r>
              <a:rPr lang="en-US">
                <a:solidFill>
                  <a:schemeClr val="dk1"/>
                </a:solidFill>
              </a:rPr>
              <a:t>project. The first step is Load Data. </a:t>
            </a:r>
            <a:r>
              <a:rPr lang="en-US"/>
              <a:t>You should drop your dataset into the data/raw folder. </a:t>
            </a:r>
            <a:endParaRPr/>
          </a:p>
          <a:p>
            <a:pPr indent="0" lvl="0" marL="0" rtl="0" algn="l">
              <a:spcBef>
                <a:spcPts val="0"/>
              </a:spcBef>
              <a:spcAft>
                <a:spcPts val="0"/>
              </a:spcAft>
              <a:buNone/>
            </a:pPr>
            <a:r>
              <a:rPr b="1" lang="en-US"/>
              <a:t>The system auto-detects all available files</a:t>
            </a:r>
            <a:r>
              <a:rPr lang="en-US"/>
              <a:t>, so you can simply select your dataset from the dropdown and hit the Load button.</a:t>
            </a:r>
            <a:endParaRPr/>
          </a:p>
          <a:p>
            <a:pPr indent="0" lvl="0" marL="0" rtl="0" algn="l">
              <a:spcBef>
                <a:spcPts val="0"/>
              </a:spcBef>
              <a:spcAft>
                <a:spcPts val="0"/>
              </a:spcAft>
              <a:buClr>
                <a:schemeClr val="dk1"/>
              </a:buClr>
              <a:buFont typeface="Arial"/>
              <a:buNone/>
            </a:pPr>
            <a:r>
              <a:rPr b="1" lang="en-US">
                <a:solidFill>
                  <a:schemeClr val="dk1"/>
                </a:solidFill>
              </a:rPr>
              <a:t>For this demonstration, I’ll be using the Titanic dataset</a:t>
            </a:r>
            <a:r>
              <a:rPr lang="en-US">
                <a:solidFill>
                  <a:schemeClr val="dk1"/>
                </a:solidFill>
              </a:rPr>
              <a:t>.</a:t>
            </a:r>
            <a:endParaRPr>
              <a:solidFill>
                <a:schemeClr val="dk1"/>
              </a:solidFill>
            </a:endParaRPr>
          </a:p>
          <a:p>
            <a:pPr indent="0" lvl="0" marL="0" rtl="0" algn="l">
              <a:spcBef>
                <a:spcPts val="0"/>
              </a:spcBef>
              <a:spcAft>
                <a:spcPts val="0"/>
              </a:spcAft>
              <a:buClr>
                <a:schemeClr val="dk1"/>
              </a:buClr>
              <a:buFont typeface="Arial"/>
              <a:buNone/>
            </a:pPr>
            <a:r>
              <a:rPr lang="en-US">
                <a:solidFill>
                  <a:schemeClr val="dk1"/>
                </a:solidFill>
              </a:rPr>
              <a:t>It is a perfect example because it contains a mix of numerical and categorical features.</a:t>
            </a:r>
            <a:endParaRPr/>
          </a:p>
        </p:txBody>
      </p:sp>
      <p:sp>
        <p:nvSpPr>
          <p:cNvPr id="45" name="Google Shape;45;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b92b324636_0_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g3b92b324636_0_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we define our OK/KO labels</a:t>
            </a:r>
            <a:endParaRPr/>
          </a:p>
          <a:p>
            <a:pPr indent="0" lvl="0" marL="0" rtl="0" algn="l">
              <a:spcBef>
                <a:spcPts val="0"/>
              </a:spcBef>
              <a:spcAft>
                <a:spcPts val="0"/>
              </a:spcAft>
              <a:buClr>
                <a:schemeClr val="dk1"/>
              </a:buClr>
              <a:buFont typeface="Arial"/>
              <a:buNone/>
            </a:pPr>
            <a:r>
              <a:rPr lang="en-US">
                <a:solidFill>
                  <a:schemeClr val="dk1"/>
                </a:solidFill>
              </a:rPr>
              <a:t>You simply select which values represent the OK state; all other values are automatically categorized as KO. This makes it perfect for transforming multi-class datasets into binary classification tasks.</a:t>
            </a:r>
            <a:endParaRPr/>
          </a:p>
          <a:p>
            <a:pPr indent="0" lvl="0" marL="0" rtl="0" algn="l">
              <a:spcBef>
                <a:spcPts val="0"/>
              </a:spcBef>
              <a:spcAft>
                <a:spcPts val="0"/>
              </a:spcAft>
              <a:buNone/>
            </a:pPr>
            <a:r>
              <a:rPr lang="en-US"/>
              <a:t>The system suggests potential label columns—typically those with 2 to 10 unique values. You simply select which values represent the OK state; all other values are automatically categorized as KO. This makes it perfect for transforming multi-class datasets into binary classification tasks.</a:t>
            </a:r>
            <a:endParaRPr/>
          </a:p>
        </p:txBody>
      </p:sp>
      <p:sp>
        <p:nvSpPr>
          <p:cNvPr id="52" name="Google Shape;52;g3b92b324636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b92b324636_0_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 name="Google Shape;59;g3b92b324636_0_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 step 3 is about data  preprocessing.</a:t>
            </a:r>
            <a:endParaRPr/>
          </a:p>
          <a:p>
            <a:pPr indent="0" lvl="0" marL="0" rtl="0" algn="l">
              <a:spcBef>
                <a:spcPts val="0"/>
              </a:spcBef>
              <a:spcAft>
                <a:spcPts val="0"/>
              </a:spcAft>
              <a:buClr>
                <a:schemeClr val="dk1"/>
              </a:buClr>
              <a:buSzPts val="1100"/>
              <a:buFont typeface="Arial"/>
              <a:buNone/>
            </a:pPr>
            <a:r>
              <a:rPr lang="en-US"/>
              <a:t>We provide three key modules for it:</a:t>
            </a:r>
            <a:endParaRPr/>
          </a:p>
          <a:p>
            <a:pPr indent="0" lvl="0" marL="0" rtl="0" algn="l">
              <a:spcBef>
                <a:spcPts val="0"/>
              </a:spcBef>
              <a:spcAft>
                <a:spcPts val="0"/>
              </a:spcAft>
              <a:buNone/>
            </a:pPr>
            <a:r>
              <a:rPr b="1" lang="en-US"/>
              <a:t>For Missing Values</a:t>
            </a:r>
            <a:r>
              <a:rPr lang="en-US"/>
              <a:t>: We replace gaps using strategies like Mean, Median, Mode, or Forward-fill. Alternatively, we can Drop blank rows. This ensures the dataset is complete and prevents model errors during analysis.</a:t>
            </a:r>
            <a:endParaRPr/>
          </a:p>
          <a:p>
            <a:pPr indent="0" lvl="0" marL="0" rtl="0" algn="l">
              <a:spcBef>
                <a:spcPts val="0"/>
              </a:spcBef>
              <a:spcAft>
                <a:spcPts val="0"/>
              </a:spcAft>
              <a:buNone/>
            </a:pPr>
            <a:r>
              <a:rPr b="1" lang="en-US"/>
              <a:t>For Categorical Encoding</a:t>
            </a:r>
            <a:r>
              <a:rPr lang="en-US"/>
              <a:t>: We convert text into numbers using Label or One-hot encoding, making the data readable for machine learning algorithms.</a:t>
            </a:r>
            <a:endParaRPr/>
          </a:p>
          <a:p>
            <a:pPr indent="0" lvl="0" marL="0" rtl="0" algn="l">
              <a:spcBef>
                <a:spcPts val="0"/>
              </a:spcBef>
              <a:spcAft>
                <a:spcPts val="0"/>
              </a:spcAft>
              <a:buNone/>
            </a:pPr>
            <a:r>
              <a:rPr b="1" lang="en-US"/>
              <a:t>For Feature Scaling</a:t>
            </a:r>
            <a:r>
              <a:rPr lang="en-US"/>
              <a:t>: We align the data scale using Standard or Min-Max scaling.</a:t>
            </a:r>
            <a:endParaRPr/>
          </a:p>
          <a:p>
            <a:pPr indent="0" lvl="0" marL="0" rtl="0" algn="l">
              <a:spcBef>
                <a:spcPts val="0"/>
              </a:spcBef>
              <a:spcAft>
                <a:spcPts val="0"/>
              </a:spcAft>
              <a:buNone/>
            </a:pPr>
            <a:r>
              <a:t/>
            </a:r>
            <a:endParaRPr/>
          </a:p>
        </p:txBody>
      </p:sp>
      <p:sp>
        <p:nvSpPr>
          <p:cNvPr id="60" name="Google Shape;60;g3b92b324636_0_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b92b324636_0_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g3b92b324636_0_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Step 4 is where we set the AI's configuration</a:t>
            </a:r>
            <a:r>
              <a:rPr lang="en-US"/>
              <a:t>. </a:t>
            </a:r>
            <a:r>
              <a:rPr b="1" lang="en-US"/>
              <a:t>We use Ollama to run LLAMA3 locally</a:t>
            </a:r>
            <a:r>
              <a:rPr lang="en-US"/>
              <a:t>, which ensures your data privacy as it never leaves your computer. </a:t>
            </a:r>
            <a:r>
              <a:rPr b="1" lang="en-US"/>
              <a:t>You can toggle Enable LLM interpretation on to receive expert text summaries, or keep it off for faster, direct tool outputs.</a:t>
            </a:r>
            <a:r>
              <a:rPr lang="en-US"/>
              <a:t> Finally, hit 'Save Configuration' to move to the last step.</a:t>
            </a:r>
            <a:endParaRPr/>
          </a:p>
        </p:txBody>
      </p:sp>
      <p:sp>
        <p:nvSpPr>
          <p:cNvPr id="68" name="Google Shape;68;g3b92b324636_0_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b92b324636_0_3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 name="Google Shape;77;g3b92b324636_0_3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Finally we reach complete</a:t>
            </a:r>
            <a:r>
              <a:rPr lang="en-US"/>
              <a:t>. it displays an introduction of what we can do next. </a:t>
            </a:r>
            <a:r>
              <a:rPr b="1" lang="en-US"/>
              <a:t>And there are some quick-access buttons to jump back to previous step.</a:t>
            </a:r>
            <a:endParaRPr b="1"/>
          </a:p>
        </p:txBody>
      </p:sp>
      <p:sp>
        <p:nvSpPr>
          <p:cNvPr id="78" name="Google Shape;78;g3b92b324636_0_3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rPr>
              <a:t>In Data Overview, we can compare the original and processed datasets. </a:t>
            </a:r>
            <a:r>
              <a:rPr lang="en-US" sz="1200">
                <a:solidFill>
                  <a:schemeClr val="dk1"/>
                </a:solidFill>
              </a:rPr>
              <a:t>The original view shows us data types and where values are missing. Then, in the processed view, we can see the final data shape and check the OK/KO distribution through these pie and bar charts.</a:t>
            </a:r>
            <a:endParaRPr sz="1200">
              <a:solidFill>
                <a:schemeClr val="dk1"/>
              </a:solidFill>
              <a:latin typeface="Arial"/>
              <a:ea typeface="Arial"/>
              <a:cs typeface="Arial"/>
              <a:sym typeface="Arial"/>
            </a:endParaRPr>
          </a:p>
        </p:txBody>
      </p:sp>
      <p:sp>
        <p:nvSpPr>
          <p:cNvPr id="89" name="Google Shape;89;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b92b324636_0_5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g3b92b324636_0_5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It's Data Analysis. It’s a simple tool to compare each feature against our OK and KO labels. </a:t>
            </a:r>
            <a:r>
              <a:rPr b="1" lang="en-US"/>
              <a:t>For numerical features like age</a:t>
            </a:r>
            <a:r>
              <a:rPr lang="en-US"/>
              <a:t>, the histogram shows where the two groups overlap and where they differ. </a:t>
            </a:r>
            <a:r>
              <a:rPr b="1" lang="en-US"/>
              <a:t>For categorical features like sex</a:t>
            </a:r>
            <a:r>
              <a:rPr lang="en-US"/>
              <a:t>, the bar chart clearly shows that females have a much higher 'OK' rate compared to males.</a:t>
            </a:r>
            <a:endParaRPr/>
          </a:p>
        </p:txBody>
      </p:sp>
      <p:sp>
        <p:nvSpPr>
          <p:cNvPr id="98" name="Google Shape;98;g3b92b324636_0_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sp>
        <p:nvSpPr>
          <p:cNvPr id="12" name="Google Shape;12;p3"/>
          <p:cNvSpPr/>
          <p:nvPr/>
        </p:nvSpPr>
        <p:spPr>
          <a:xfrm>
            <a:off x="0" y="0"/>
            <a:ext cx="73152" cy="5148072"/>
          </a:xfrm>
          <a:prstGeom prst="rect">
            <a:avLst/>
          </a:prstGeom>
          <a:solidFill>
            <a:srgbClr val="FF6B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1371600" y="1231320"/>
            <a:ext cx="6400800" cy="109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4800"/>
              <a:buFont typeface="Calibri"/>
              <a:buNone/>
            </a:pPr>
            <a:r>
              <a:rPr b="1" i="0" lang="en-US" sz="4800" u="none" cap="none" strike="noStrike">
                <a:solidFill>
                  <a:srgbClr val="2C3E50"/>
                </a:solidFill>
                <a:latin typeface="Calibri"/>
                <a:ea typeface="Calibri"/>
                <a:cs typeface="Calibri"/>
                <a:sym typeface="Calibri"/>
              </a:rPr>
              <a:t>Statistical AI Agent for Dataset Analysis</a:t>
            </a:r>
            <a:endParaRPr b="0" i="0" sz="4800" u="none" cap="none" strike="noStrike">
              <a:solidFill>
                <a:schemeClr val="dk1"/>
              </a:solidFill>
              <a:latin typeface="Calibri"/>
              <a:ea typeface="Calibri"/>
              <a:cs typeface="Calibri"/>
              <a:sym typeface="Calibri"/>
            </a:endParaRPr>
          </a:p>
        </p:txBody>
      </p:sp>
      <p:sp>
        <p:nvSpPr>
          <p:cNvPr id="14" name="Google Shape;14;p3"/>
          <p:cNvSpPr/>
          <p:nvPr/>
        </p:nvSpPr>
        <p:spPr>
          <a:xfrm>
            <a:off x="1371600" y="2834640"/>
            <a:ext cx="6400800" cy="5486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6A085"/>
              </a:buClr>
              <a:buSzPts val="2000"/>
              <a:buFont typeface="Calibri"/>
              <a:buNone/>
            </a:pPr>
            <a:r>
              <a:rPr b="0" i="0" lang="en-US" sz="2000" u="none" cap="none" strike="noStrike">
                <a:solidFill>
                  <a:srgbClr val="16A085"/>
                </a:solidFill>
                <a:latin typeface="Calibri"/>
                <a:ea typeface="Calibri"/>
                <a:cs typeface="Calibri"/>
                <a:sym typeface="Calibri"/>
              </a:rPr>
              <a:t>A Parallel-Validation Statistical Analysis System</a:t>
            </a:r>
            <a:endParaRPr b="0" i="0" sz="2000" u="none" cap="none" strike="noStrike">
              <a:solidFill>
                <a:schemeClr val="dk1"/>
              </a:solidFill>
              <a:latin typeface="Calibri"/>
              <a:ea typeface="Calibri"/>
              <a:cs typeface="Calibri"/>
              <a:sym typeface="Calibri"/>
            </a:endParaRPr>
          </a:p>
          <a:p>
            <a:pPr indent="0" lvl="0" marL="0" marR="0" rtl="0" algn="ctr">
              <a:spcBef>
                <a:spcPts val="0"/>
              </a:spcBef>
              <a:spcAft>
                <a:spcPts val="0"/>
              </a:spcAft>
              <a:buClr>
                <a:srgbClr val="16A085"/>
              </a:buClr>
              <a:buSzPts val="2000"/>
              <a:buFont typeface="Calibri"/>
              <a:buNone/>
            </a:pPr>
            <a:r>
              <a:rPr b="0" i="0" lang="en-US" sz="2000" u="none" cap="none" strike="noStrike">
                <a:solidFill>
                  <a:srgbClr val="16A085"/>
                </a:solidFill>
                <a:latin typeface="Calibri"/>
                <a:ea typeface="Calibri"/>
                <a:cs typeface="Calibri"/>
                <a:sym typeface="Calibri"/>
              </a:rPr>
              <a:t>with AI-Powered Chat Interface</a:t>
            </a:r>
            <a:endParaRPr b="0" i="0" sz="2000" u="none" cap="none" strike="noStrike">
              <a:solidFill>
                <a:schemeClr val="dk1"/>
              </a:solidFill>
              <a:latin typeface="Calibri"/>
              <a:ea typeface="Calibri"/>
              <a:cs typeface="Calibri"/>
              <a:sym typeface="Calibri"/>
            </a:endParaRPr>
          </a:p>
        </p:txBody>
      </p:sp>
      <p:sp>
        <p:nvSpPr>
          <p:cNvPr id="15" name="Google Shape;15;p3"/>
          <p:cNvSpPr/>
          <p:nvPr/>
        </p:nvSpPr>
        <p:spPr>
          <a:xfrm>
            <a:off x="1371600" y="3657600"/>
            <a:ext cx="6400800" cy="2743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600"/>
              <a:buFont typeface="Calibri"/>
              <a:buNone/>
            </a:pPr>
            <a:r>
              <a:rPr b="0" i="0" lang="en-US" sz="1600" u="none" cap="none" strike="noStrike">
                <a:solidFill>
                  <a:srgbClr val="737373"/>
                </a:solidFill>
                <a:latin typeface="Calibri"/>
                <a:ea typeface="Calibri"/>
                <a:cs typeface="Calibri"/>
                <a:sym typeface="Calibri"/>
              </a:rPr>
              <a:t>Lei GAO (s327756) • Lan DENG (s338219)</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2"/>
          <p:cNvSpPr/>
          <p:nvPr/>
        </p:nvSpPr>
        <p:spPr>
          <a:xfrm>
            <a:off x="274320" y="274320"/>
            <a:ext cx="8229600" cy="54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Statistical Ranking</a:t>
            </a:r>
            <a:endParaRPr sz="3600">
              <a:solidFill>
                <a:schemeClr val="dk1"/>
              </a:solidFill>
              <a:latin typeface="Calibri"/>
              <a:ea typeface="Calibri"/>
              <a:cs typeface="Calibri"/>
              <a:sym typeface="Calibri"/>
            </a:endParaRPr>
          </a:p>
        </p:txBody>
      </p:sp>
      <p:graphicFrame>
        <p:nvGraphicFramePr>
          <p:cNvPr id="110" name="Google Shape;110;p12"/>
          <p:cNvGraphicFramePr/>
          <p:nvPr/>
        </p:nvGraphicFramePr>
        <p:xfrm>
          <a:off x="331883" y="1009572"/>
          <a:ext cx="3000000" cy="3000000"/>
        </p:xfrm>
        <a:graphic>
          <a:graphicData uri="http://schemas.openxmlformats.org/drawingml/2006/table">
            <a:tbl>
              <a:tblPr>
                <a:noFill/>
                <a:tableStyleId>{2B728B95-2A3E-43D3-87A7-8DE96F6535E5}</a:tableStyleId>
              </a:tblPr>
              <a:tblGrid>
                <a:gridCol w="1677325"/>
                <a:gridCol w="2565425"/>
                <a:gridCol w="2195550"/>
                <a:gridCol w="2072150"/>
              </a:tblGrid>
              <a:tr h="531900">
                <a:tc gridSpan="2">
                  <a:txBody>
                    <a:bodyPr/>
                    <a:lstStyle/>
                    <a:p>
                      <a:pPr indent="0" lvl="0" marL="0" rtl="0" algn="ctr">
                        <a:spcBef>
                          <a:spcPts val="0"/>
                        </a:spcBef>
                        <a:spcAft>
                          <a:spcPts val="0"/>
                        </a:spcAft>
                        <a:buNone/>
                      </a:pPr>
                      <a:r>
                        <a:rPr b="1" lang="en-US">
                          <a:solidFill>
                            <a:schemeClr val="lt1"/>
                          </a:solidFill>
                        </a:rPr>
                        <a:t>Numerical</a:t>
                      </a:r>
                      <a:endParaRPr/>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16A085"/>
                    </a:solidFill>
                  </a:tcPr>
                </a:tc>
                <a:tc hMerge="1"/>
                <a:tc gridSpan="2">
                  <a:txBody>
                    <a:bodyPr/>
                    <a:lstStyle/>
                    <a:p>
                      <a:pPr indent="0" lvl="0" marL="0" rtl="0" algn="ctr">
                        <a:spcBef>
                          <a:spcPts val="0"/>
                        </a:spcBef>
                        <a:spcAft>
                          <a:spcPts val="0"/>
                        </a:spcAft>
                        <a:buNone/>
                      </a:pPr>
                      <a:r>
                        <a:rPr b="1" lang="en-US">
                          <a:solidFill>
                            <a:schemeClr val="lt1"/>
                          </a:solidFill>
                        </a:rPr>
                        <a:t>Categorical </a:t>
                      </a:r>
                      <a:endParaRPr/>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16A085"/>
                    </a:solidFill>
                  </a:tcPr>
                </a:tc>
                <a:tc hMerge="1"/>
              </a:tr>
              <a:tr h="744350">
                <a:tc>
                  <a:txBody>
                    <a:bodyPr/>
                    <a:lstStyle/>
                    <a:p>
                      <a:pPr indent="0" lvl="0" marL="0" rtl="0" algn="l">
                        <a:spcBef>
                          <a:spcPts val="0"/>
                        </a:spcBef>
                        <a:spcAft>
                          <a:spcPts val="0"/>
                        </a:spcAft>
                        <a:buClr>
                          <a:srgbClr val="000000"/>
                        </a:buClr>
                        <a:buSzPts val="1100"/>
                        <a:buFont typeface="Calibri"/>
                        <a:buNone/>
                      </a:pPr>
                      <a:r>
                        <a:rPr b="1" lang="en-US"/>
                        <a:t>p</a:t>
                      </a:r>
                      <a:r>
                        <a:rPr b="1" baseline="-25000" lang="en-US"/>
                        <a:t>MW</a:t>
                      </a:r>
                      <a:endParaRPr b="1" baseline="-25000"/>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t>Mann-Whitney U test p-value (reliability)</a:t>
                      </a:r>
                      <a:endParaRPr/>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Calibri"/>
                        <a:buNone/>
                      </a:pPr>
                      <a:r>
                        <a:rPr b="1" lang="en-US"/>
                        <a:t>p</a:t>
                      </a:r>
                      <a:r>
                        <a:rPr b="1" baseline="-25000" lang="en-US"/>
                        <a:t>chi-square</a:t>
                      </a:r>
                      <a:endParaRPr b="1"/>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t>chi-square test p-value (reliability)</a:t>
                      </a:r>
                      <a:endParaRPr/>
                    </a:p>
                    <a:p>
                      <a:pPr indent="0" lvl="0" marL="0" rtl="0" algn="l">
                        <a:spcBef>
                          <a:spcPts val="0"/>
                        </a:spcBef>
                        <a:spcAft>
                          <a:spcPts val="0"/>
                        </a:spcAft>
                        <a:buClr>
                          <a:srgbClr val="000000"/>
                        </a:buClr>
                        <a:buSzPts val="1100"/>
                        <a:buFont typeface="Calibri"/>
                        <a:buNone/>
                      </a:pPr>
                      <a:r>
                        <a:t/>
                      </a:r>
                      <a:endParaRPr/>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681675">
                <a:tc>
                  <a:txBody>
                    <a:bodyPr/>
                    <a:lstStyle/>
                    <a:p>
                      <a:pPr indent="0" lvl="0" marL="0" rtl="0" algn="l">
                        <a:spcBef>
                          <a:spcPts val="0"/>
                        </a:spcBef>
                        <a:spcAft>
                          <a:spcPts val="0"/>
                        </a:spcAft>
                        <a:buNone/>
                      </a:pPr>
                      <a:r>
                        <a:rPr b="1" lang="en-US"/>
                        <a:t>Cohen's d</a:t>
                      </a:r>
                      <a:endParaRPr b="1"/>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a:t>effect size (strength of difference</a:t>
                      </a:r>
                      <a:r>
                        <a:rPr lang="en-US"/>
                        <a:t>)</a:t>
                      </a:r>
                      <a:endParaRPr/>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Calibri"/>
                        <a:buNone/>
                      </a:pPr>
                      <a:r>
                        <a:rPr b="1" lang="en-US"/>
                        <a:t>Cramér's V</a:t>
                      </a:r>
                      <a:endParaRPr b="1"/>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t>effect size (association strength)</a:t>
                      </a:r>
                      <a:endParaRPr/>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769400">
                <a:tc>
                  <a:txBody>
                    <a:bodyPr/>
                    <a:lstStyle/>
                    <a:p>
                      <a:pPr indent="0" lvl="0" marL="0" rtl="0" algn="l">
                        <a:spcBef>
                          <a:spcPts val="0"/>
                        </a:spcBef>
                        <a:spcAft>
                          <a:spcPts val="0"/>
                        </a:spcAft>
                        <a:buNone/>
                      </a:pPr>
                      <a:r>
                        <a:rPr b="1" lang="en-US"/>
                        <a:t>Difference Ratio</a:t>
                      </a:r>
                      <a:endParaRPr b="1"/>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a:t>relative magnitude (normalized by max mean)</a:t>
                      </a:r>
                      <a:endParaRPr/>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Calibri"/>
                        <a:buNone/>
                      </a:pPr>
                      <a:r>
                        <a:t/>
                      </a:r>
                      <a:endParaRPr/>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Calibri"/>
                        <a:buNone/>
                      </a:pPr>
                      <a:r>
                        <a:t/>
                      </a:r>
                      <a:endParaRPr/>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531900">
                <a:tc gridSpan="2">
                  <a:txBody>
                    <a:bodyPr/>
                    <a:lstStyle/>
                    <a:p>
                      <a:pPr indent="0" lvl="0" marL="0" rtl="0" algn="ctr">
                        <a:spcBef>
                          <a:spcPts val="0"/>
                        </a:spcBef>
                        <a:spcAft>
                          <a:spcPts val="0"/>
                        </a:spcAft>
                        <a:buClr>
                          <a:schemeClr val="dk1"/>
                        </a:buClr>
                        <a:buSzPts val="1100"/>
                        <a:buFont typeface="Arial"/>
                        <a:buNone/>
                      </a:pPr>
                      <a:r>
                        <a:rPr b="1" lang="en-US"/>
                        <a:t>-log</a:t>
                      </a:r>
                      <a:r>
                        <a:rPr b="1" baseline="-25000" lang="en-US"/>
                        <a:t>10</a:t>
                      </a:r>
                      <a:r>
                        <a:rPr b="1" lang="en-US"/>
                        <a:t>(</a:t>
                      </a:r>
                      <a:r>
                        <a:rPr b="1" lang="en-US"/>
                        <a:t>p</a:t>
                      </a:r>
                      <a:r>
                        <a:rPr b="1" baseline="-25000" lang="en-US"/>
                        <a:t>MW</a:t>
                      </a:r>
                      <a:r>
                        <a:rPr b="1" lang="en-US"/>
                        <a:t>) * </a:t>
                      </a:r>
                      <a:r>
                        <a:rPr b="1" lang="en-US"/>
                        <a:t>Cohen's d * </a:t>
                      </a:r>
                      <a:r>
                        <a:rPr b="1" lang="en-US">
                          <a:solidFill>
                            <a:schemeClr val="dk1"/>
                          </a:solidFill>
                        </a:rPr>
                        <a:t>Difference Ratio</a:t>
                      </a:r>
                      <a:endParaRPr b="1"/>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hMerge="1"/>
                <a:tc gridSpan="2">
                  <a:txBody>
                    <a:bodyPr/>
                    <a:lstStyle/>
                    <a:p>
                      <a:pPr indent="0" lvl="0" marL="0" rtl="0" algn="ctr">
                        <a:spcBef>
                          <a:spcPts val="0"/>
                        </a:spcBef>
                        <a:spcAft>
                          <a:spcPts val="0"/>
                        </a:spcAft>
                        <a:buClr>
                          <a:schemeClr val="dk1"/>
                        </a:buClr>
                        <a:buSzPts val="1100"/>
                        <a:buFont typeface="Arial"/>
                        <a:buNone/>
                      </a:pPr>
                      <a:r>
                        <a:rPr b="1" lang="en-US"/>
                        <a:t>-log</a:t>
                      </a:r>
                      <a:r>
                        <a:rPr b="1" baseline="-25000" lang="en-US"/>
                        <a:t>10</a:t>
                      </a:r>
                      <a:r>
                        <a:rPr b="1" lang="en-US"/>
                        <a:t>(</a:t>
                      </a:r>
                      <a:r>
                        <a:rPr b="1" lang="en-US">
                          <a:solidFill>
                            <a:schemeClr val="dk1"/>
                          </a:solidFill>
                        </a:rPr>
                        <a:t>p</a:t>
                      </a:r>
                      <a:r>
                        <a:rPr b="1" baseline="-25000" lang="en-US">
                          <a:solidFill>
                            <a:schemeClr val="dk1"/>
                          </a:solidFill>
                        </a:rPr>
                        <a:t>chi-square</a:t>
                      </a:r>
                      <a:r>
                        <a:rPr b="1" lang="en-US"/>
                        <a:t>) * Cramér's V</a:t>
                      </a:r>
                      <a:endParaRPr b="1"/>
                    </a:p>
                  </a:txBody>
                  <a:tcPr marT="45725" marB="45725" marR="91450" marL="9145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hMerge="1"/>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 name="Shape 114"/>
        <p:cNvGrpSpPr/>
        <p:nvPr/>
      </p:nvGrpSpPr>
      <p:grpSpPr>
        <a:xfrm>
          <a:off x="0" y="0"/>
          <a:ext cx="0" cy="0"/>
          <a:chOff x="0" y="0"/>
          <a:chExt cx="0" cy="0"/>
        </a:xfrm>
      </p:grpSpPr>
      <p:pic>
        <p:nvPicPr>
          <p:cNvPr id="115" name="Google Shape;115;p13" title="CodeCogsEqn.png"/>
          <p:cNvPicPr preferRelativeResize="0"/>
          <p:nvPr/>
        </p:nvPicPr>
        <p:blipFill>
          <a:blip r:embed="rId3">
            <a:alphaModFix/>
          </a:blip>
          <a:stretch>
            <a:fillRect/>
          </a:stretch>
        </p:blipFill>
        <p:spPr>
          <a:xfrm>
            <a:off x="521963" y="1785700"/>
            <a:ext cx="3590925" cy="419100"/>
          </a:xfrm>
          <a:prstGeom prst="rect">
            <a:avLst/>
          </a:prstGeom>
          <a:noFill/>
          <a:ln>
            <a:noFill/>
          </a:ln>
        </p:spPr>
      </p:pic>
      <p:pic>
        <p:nvPicPr>
          <p:cNvPr id="116" name="Google Shape;116;p13" title="CodeCogsEqn (1).png"/>
          <p:cNvPicPr preferRelativeResize="0"/>
          <p:nvPr/>
        </p:nvPicPr>
        <p:blipFill>
          <a:blip r:embed="rId4">
            <a:alphaModFix/>
          </a:blip>
          <a:stretch>
            <a:fillRect/>
          </a:stretch>
        </p:blipFill>
        <p:spPr>
          <a:xfrm>
            <a:off x="521975" y="1128975"/>
            <a:ext cx="2809875" cy="542925"/>
          </a:xfrm>
          <a:prstGeom prst="rect">
            <a:avLst/>
          </a:prstGeom>
          <a:noFill/>
          <a:ln>
            <a:noFill/>
          </a:ln>
        </p:spPr>
      </p:pic>
      <p:pic>
        <p:nvPicPr>
          <p:cNvPr id="117" name="Google Shape;117;p13" title="CodeCogsEqn (2).png"/>
          <p:cNvPicPr preferRelativeResize="0"/>
          <p:nvPr/>
        </p:nvPicPr>
        <p:blipFill>
          <a:blip r:embed="rId5">
            <a:alphaModFix/>
          </a:blip>
          <a:stretch>
            <a:fillRect/>
          </a:stretch>
        </p:blipFill>
        <p:spPr>
          <a:xfrm>
            <a:off x="4200625" y="1216700"/>
            <a:ext cx="4857750" cy="180975"/>
          </a:xfrm>
          <a:prstGeom prst="rect">
            <a:avLst/>
          </a:prstGeom>
          <a:noFill/>
          <a:ln>
            <a:noFill/>
          </a:ln>
        </p:spPr>
      </p:pic>
      <p:pic>
        <p:nvPicPr>
          <p:cNvPr id="118" name="Google Shape;118;p13" title="CodeCogsEqn (3).png"/>
          <p:cNvPicPr preferRelativeResize="0"/>
          <p:nvPr/>
        </p:nvPicPr>
        <p:blipFill>
          <a:blip r:embed="rId6">
            <a:alphaModFix/>
          </a:blip>
          <a:stretch>
            <a:fillRect/>
          </a:stretch>
        </p:blipFill>
        <p:spPr>
          <a:xfrm>
            <a:off x="521975" y="727925"/>
            <a:ext cx="3438525" cy="161925"/>
          </a:xfrm>
          <a:prstGeom prst="rect">
            <a:avLst/>
          </a:prstGeom>
          <a:noFill/>
          <a:ln>
            <a:noFill/>
          </a:ln>
        </p:spPr>
      </p:pic>
      <p:pic>
        <p:nvPicPr>
          <p:cNvPr id="119" name="Google Shape;119;p13" title="CodeCogsEqn (4).png"/>
          <p:cNvPicPr preferRelativeResize="0"/>
          <p:nvPr/>
        </p:nvPicPr>
        <p:blipFill>
          <a:blip r:embed="rId7">
            <a:alphaModFix/>
          </a:blip>
          <a:stretch>
            <a:fillRect/>
          </a:stretch>
        </p:blipFill>
        <p:spPr>
          <a:xfrm>
            <a:off x="4200625" y="3021450"/>
            <a:ext cx="3838575" cy="180975"/>
          </a:xfrm>
          <a:prstGeom prst="rect">
            <a:avLst/>
          </a:prstGeom>
          <a:noFill/>
          <a:ln>
            <a:noFill/>
          </a:ln>
        </p:spPr>
      </p:pic>
      <p:pic>
        <p:nvPicPr>
          <p:cNvPr id="120" name="Google Shape;120;p13" title="CodeCogsEqn (5).png"/>
          <p:cNvPicPr preferRelativeResize="0"/>
          <p:nvPr/>
        </p:nvPicPr>
        <p:blipFill>
          <a:blip r:embed="rId8">
            <a:alphaModFix/>
          </a:blip>
          <a:stretch>
            <a:fillRect/>
          </a:stretch>
        </p:blipFill>
        <p:spPr>
          <a:xfrm>
            <a:off x="521975" y="2903625"/>
            <a:ext cx="3143250" cy="171450"/>
          </a:xfrm>
          <a:prstGeom prst="rect">
            <a:avLst/>
          </a:prstGeom>
          <a:noFill/>
          <a:ln>
            <a:noFill/>
          </a:ln>
        </p:spPr>
      </p:pic>
      <p:pic>
        <p:nvPicPr>
          <p:cNvPr id="121" name="Google Shape;121;p13" title="CodeCogsEqn (6).png"/>
          <p:cNvPicPr preferRelativeResize="0"/>
          <p:nvPr/>
        </p:nvPicPr>
        <p:blipFill>
          <a:blip r:embed="rId9">
            <a:alphaModFix/>
          </a:blip>
          <a:stretch>
            <a:fillRect/>
          </a:stretch>
        </p:blipFill>
        <p:spPr>
          <a:xfrm>
            <a:off x="521975" y="3480150"/>
            <a:ext cx="4200525" cy="16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4"/>
          <p:cNvSpPr/>
          <p:nvPr/>
        </p:nvSpPr>
        <p:spPr>
          <a:xfrm>
            <a:off x="27432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ML</a:t>
            </a:r>
            <a:r>
              <a:rPr b="1" lang="en-US" sz="3600">
                <a:solidFill>
                  <a:srgbClr val="2C3E50"/>
                </a:solidFill>
                <a:latin typeface="Calibri"/>
                <a:ea typeface="Calibri"/>
                <a:cs typeface="Calibri"/>
                <a:sym typeface="Calibri"/>
              </a:rPr>
              <a:t> Ranking</a:t>
            </a:r>
            <a:endParaRPr sz="3600">
              <a:solidFill>
                <a:schemeClr val="dk1"/>
              </a:solidFill>
              <a:latin typeface="Calibri"/>
              <a:ea typeface="Calibri"/>
              <a:cs typeface="Calibri"/>
              <a:sym typeface="Calibri"/>
            </a:endParaRPr>
          </a:p>
        </p:txBody>
      </p:sp>
      <p:sp>
        <p:nvSpPr>
          <p:cNvPr id="128" name="Google Shape;128;p14"/>
          <p:cNvSpPr/>
          <p:nvPr/>
        </p:nvSpPr>
        <p:spPr>
          <a:xfrm>
            <a:off x="457200" y="1097274"/>
            <a:ext cx="4114800" cy="3093600"/>
          </a:xfrm>
          <a:prstGeom prst="rect">
            <a:avLst/>
          </a:pr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737373"/>
              </a:buClr>
              <a:buSzPts val="1100"/>
              <a:buFont typeface="Calibri"/>
              <a:buNone/>
            </a:pPr>
            <a:r>
              <a:t/>
            </a:r>
            <a:endParaRPr b="1" sz="1300">
              <a:solidFill>
                <a:srgbClr val="2C3E50"/>
              </a:solidFill>
              <a:latin typeface="Calibri"/>
              <a:ea typeface="Calibri"/>
              <a:cs typeface="Calibri"/>
              <a:sym typeface="Calibri"/>
            </a:endParaRPr>
          </a:p>
        </p:txBody>
      </p:sp>
      <p:sp>
        <p:nvSpPr>
          <p:cNvPr id="129" name="Google Shape;129;p14"/>
          <p:cNvSpPr/>
          <p:nvPr/>
        </p:nvSpPr>
        <p:spPr>
          <a:xfrm>
            <a:off x="640080" y="1246364"/>
            <a:ext cx="374904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A085"/>
              </a:buClr>
              <a:buSzPts val="1400"/>
              <a:buFont typeface="Calibri"/>
              <a:buNone/>
            </a:pPr>
            <a:r>
              <a:rPr b="1" lang="en-US" sz="1400">
                <a:solidFill>
                  <a:srgbClr val="16A085"/>
                </a:solidFill>
                <a:latin typeface="Calibri"/>
                <a:ea typeface="Calibri"/>
                <a:cs typeface="Calibri"/>
                <a:sym typeface="Calibri"/>
              </a:rPr>
              <a:t>AutoGluon </a:t>
            </a:r>
            <a:r>
              <a:rPr b="1" lang="en-US">
                <a:solidFill>
                  <a:srgbClr val="16A085"/>
                </a:solidFill>
                <a:latin typeface="Calibri"/>
                <a:ea typeface="Calibri"/>
                <a:cs typeface="Calibri"/>
                <a:sym typeface="Calibri"/>
              </a:rPr>
              <a:t>Configuration &amp; Logic</a:t>
            </a:r>
            <a:endParaRPr sz="1400">
              <a:solidFill>
                <a:schemeClr val="dk1"/>
              </a:solidFill>
              <a:latin typeface="Calibri"/>
              <a:ea typeface="Calibri"/>
              <a:cs typeface="Calibri"/>
              <a:sym typeface="Calibri"/>
            </a:endParaRPr>
          </a:p>
        </p:txBody>
      </p:sp>
      <p:sp>
        <p:nvSpPr>
          <p:cNvPr id="130" name="Google Shape;130;p14"/>
          <p:cNvSpPr/>
          <p:nvPr/>
        </p:nvSpPr>
        <p:spPr>
          <a:xfrm>
            <a:off x="640080" y="1705287"/>
            <a:ext cx="3749040" cy="45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rgbClr val="2C3E50"/>
              </a:solidFill>
              <a:latin typeface="Calibri"/>
              <a:ea typeface="Calibri"/>
              <a:cs typeface="Calibri"/>
              <a:sym typeface="Calibri"/>
            </a:endParaRPr>
          </a:p>
        </p:txBody>
      </p:sp>
      <p:sp>
        <p:nvSpPr>
          <p:cNvPr id="131" name="Google Shape;131;p14"/>
          <p:cNvSpPr/>
          <p:nvPr/>
        </p:nvSpPr>
        <p:spPr>
          <a:xfrm>
            <a:off x="685800" y="1709767"/>
            <a:ext cx="3657600" cy="18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300"/>
              <a:buFont typeface="Calibri"/>
              <a:buNone/>
            </a:pPr>
            <a:r>
              <a:rPr b="1" lang="en-US" sz="1300">
                <a:solidFill>
                  <a:srgbClr val="2C3E50"/>
                </a:solidFill>
                <a:latin typeface="Calibri"/>
                <a:ea typeface="Calibri"/>
                <a:cs typeface="Calibri"/>
                <a:sym typeface="Calibri"/>
              </a:rPr>
              <a:t>AutoGluon Tabular Predictor</a:t>
            </a:r>
            <a:endParaRPr b="1" sz="1300">
              <a:solidFill>
                <a:srgbClr val="2C3E50"/>
              </a:solidFill>
              <a:latin typeface="Calibri"/>
              <a:ea typeface="Calibri"/>
              <a:cs typeface="Calibri"/>
              <a:sym typeface="Calibri"/>
            </a:endParaRPr>
          </a:p>
        </p:txBody>
      </p:sp>
      <p:sp>
        <p:nvSpPr>
          <p:cNvPr id="132" name="Google Shape;132;p14"/>
          <p:cNvSpPr/>
          <p:nvPr/>
        </p:nvSpPr>
        <p:spPr>
          <a:xfrm>
            <a:off x="685800" y="1915507"/>
            <a:ext cx="3657600" cy="16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Metric: Accuracy | Preset:  Medium | </a:t>
            </a:r>
            <a:r>
              <a:rPr lang="en-US" sz="1100">
                <a:solidFill>
                  <a:srgbClr val="737373"/>
                </a:solidFill>
                <a:latin typeface="Calibri"/>
                <a:ea typeface="Calibri"/>
                <a:cs typeface="Calibri"/>
                <a:sym typeface="Calibri"/>
              </a:rPr>
              <a:t>Time Limit = 120s</a:t>
            </a:r>
            <a:endParaRPr sz="1100">
              <a:solidFill>
                <a:schemeClr val="dk1"/>
              </a:solidFill>
              <a:latin typeface="Calibri"/>
              <a:ea typeface="Calibri"/>
              <a:cs typeface="Calibri"/>
              <a:sym typeface="Calibri"/>
            </a:endParaRPr>
          </a:p>
        </p:txBody>
      </p:sp>
      <p:sp>
        <p:nvSpPr>
          <p:cNvPr id="133" name="Google Shape;133;p14"/>
          <p:cNvSpPr/>
          <p:nvPr/>
        </p:nvSpPr>
        <p:spPr>
          <a:xfrm>
            <a:off x="640080" y="2267712"/>
            <a:ext cx="3749040" cy="457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737373"/>
              </a:buClr>
              <a:buSzPts val="1100"/>
              <a:buFont typeface="Calibri"/>
              <a:buNone/>
            </a:pPr>
            <a:r>
              <a:t/>
            </a:r>
            <a:endParaRPr sz="1100">
              <a:solidFill>
                <a:srgbClr val="737373"/>
              </a:solidFill>
              <a:latin typeface="Calibri"/>
              <a:ea typeface="Calibri"/>
              <a:cs typeface="Calibri"/>
              <a:sym typeface="Calibri"/>
            </a:endParaRPr>
          </a:p>
        </p:txBody>
      </p:sp>
      <p:sp>
        <p:nvSpPr>
          <p:cNvPr id="134" name="Google Shape;134;p14"/>
          <p:cNvSpPr/>
          <p:nvPr/>
        </p:nvSpPr>
        <p:spPr>
          <a:xfrm>
            <a:off x="640080" y="2834640"/>
            <a:ext cx="3749040" cy="457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14"/>
          <p:cNvSpPr/>
          <p:nvPr/>
        </p:nvSpPr>
        <p:spPr>
          <a:xfrm>
            <a:off x="4773925" y="1097274"/>
            <a:ext cx="3931800" cy="3093600"/>
          </a:xfrm>
          <a:prstGeom prst="rect">
            <a:avLst/>
          </a:prstGeom>
          <a:solidFill>
            <a:srgbClr val="FF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rgbClr val="2C3E50"/>
              </a:solidFill>
              <a:latin typeface="Calibri"/>
              <a:ea typeface="Calibri"/>
              <a:cs typeface="Calibri"/>
              <a:sym typeface="Calibri"/>
            </a:endParaRPr>
          </a:p>
        </p:txBody>
      </p:sp>
      <p:sp>
        <p:nvSpPr>
          <p:cNvPr id="136" name="Google Shape;136;p14"/>
          <p:cNvSpPr/>
          <p:nvPr/>
        </p:nvSpPr>
        <p:spPr>
          <a:xfrm>
            <a:off x="4937760" y="1234440"/>
            <a:ext cx="356616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6B9D"/>
              </a:buClr>
              <a:buSzPts val="1400"/>
              <a:buFont typeface="Calibri"/>
              <a:buNone/>
            </a:pPr>
            <a:r>
              <a:rPr b="1" lang="en-US">
                <a:solidFill>
                  <a:srgbClr val="FF6B9D"/>
                </a:solidFill>
                <a:latin typeface="Calibri"/>
                <a:ea typeface="Calibri"/>
                <a:cs typeface="Calibri"/>
                <a:sym typeface="Calibri"/>
              </a:rPr>
              <a:t>Training Outputs</a:t>
            </a:r>
            <a:endParaRPr sz="1400">
              <a:solidFill>
                <a:schemeClr val="dk1"/>
              </a:solidFill>
              <a:latin typeface="Calibri"/>
              <a:ea typeface="Calibri"/>
              <a:cs typeface="Calibri"/>
              <a:sym typeface="Calibri"/>
            </a:endParaRPr>
          </a:p>
        </p:txBody>
      </p:sp>
      <p:sp>
        <p:nvSpPr>
          <p:cNvPr id="137" name="Google Shape;137;p14"/>
          <p:cNvSpPr/>
          <p:nvPr/>
        </p:nvSpPr>
        <p:spPr>
          <a:xfrm>
            <a:off x="4937760" y="1737360"/>
            <a:ext cx="3566160" cy="45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5029200" y="1783080"/>
            <a:ext cx="164592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Leaderboard</a:t>
            </a:r>
            <a:endParaRPr sz="1100">
              <a:solidFill>
                <a:schemeClr val="dk1"/>
              </a:solidFill>
              <a:latin typeface="Calibri"/>
              <a:ea typeface="Calibri"/>
              <a:cs typeface="Calibri"/>
              <a:sym typeface="Calibri"/>
            </a:endParaRPr>
          </a:p>
        </p:txBody>
      </p:sp>
      <p:sp>
        <p:nvSpPr>
          <p:cNvPr id="139" name="Google Shape;139;p14"/>
          <p:cNvSpPr/>
          <p:nvPr/>
        </p:nvSpPr>
        <p:spPr>
          <a:xfrm>
            <a:off x="4937760" y="2286000"/>
            <a:ext cx="3566160" cy="45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5029200" y="2331720"/>
            <a:ext cx="164592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Best Model</a:t>
            </a:r>
            <a:endParaRPr sz="1100">
              <a:solidFill>
                <a:schemeClr val="dk1"/>
              </a:solidFill>
              <a:latin typeface="Calibri"/>
              <a:ea typeface="Calibri"/>
              <a:cs typeface="Calibri"/>
              <a:sym typeface="Calibri"/>
            </a:endParaRPr>
          </a:p>
        </p:txBody>
      </p:sp>
      <p:sp>
        <p:nvSpPr>
          <p:cNvPr id="141" name="Google Shape;141;p14"/>
          <p:cNvSpPr/>
          <p:nvPr/>
        </p:nvSpPr>
        <p:spPr>
          <a:xfrm>
            <a:off x="6416849" y="2331725"/>
            <a:ext cx="1995600" cy="365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2C3E50"/>
              </a:buClr>
              <a:buSzPts val="1300"/>
              <a:buFont typeface="Calibri"/>
              <a:buNone/>
            </a:pPr>
            <a:r>
              <a:rPr b="1" lang="en-US" sz="1300">
                <a:solidFill>
                  <a:srgbClr val="2C3E50"/>
                </a:solidFill>
                <a:latin typeface="Calibri"/>
                <a:ea typeface="Calibri"/>
                <a:cs typeface="Calibri"/>
                <a:sym typeface="Calibri"/>
              </a:rPr>
              <a:t>WeightedEnsemble_L2</a:t>
            </a:r>
            <a:endParaRPr sz="1300">
              <a:solidFill>
                <a:schemeClr val="dk1"/>
              </a:solidFill>
              <a:latin typeface="Calibri"/>
              <a:ea typeface="Calibri"/>
              <a:cs typeface="Calibri"/>
              <a:sym typeface="Calibri"/>
            </a:endParaRPr>
          </a:p>
        </p:txBody>
      </p:sp>
      <p:sp>
        <p:nvSpPr>
          <p:cNvPr id="142" name="Google Shape;142;p14"/>
          <p:cNvSpPr/>
          <p:nvPr/>
        </p:nvSpPr>
        <p:spPr>
          <a:xfrm>
            <a:off x="4937760" y="2834640"/>
            <a:ext cx="3566160" cy="45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5029200" y="2880360"/>
            <a:ext cx="164592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Validation Accuracy</a:t>
            </a:r>
            <a:endParaRPr sz="1100">
              <a:solidFill>
                <a:schemeClr val="dk1"/>
              </a:solidFill>
              <a:latin typeface="Calibri"/>
              <a:ea typeface="Calibri"/>
              <a:cs typeface="Calibri"/>
              <a:sym typeface="Calibri"/>
            </a:endParaRPr>
          </a:p>
        </p:txBody>
      </p:sp>
      <p:sp>
        <p:nvSpPr>
          <p:cNvPr id="144" name="Google Shape;144;p14"/>
          <p:cNvSpPr/>
          <p:nvPr/>
        </p:nvSpPr>
        <p:spPr>
          <a:xfrm>
            <a:off x="6766560" y="2880360"/>
            <a:ext cx="1645920" cy="36576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2C3E50"/>
              </a:buClr>
              <a:buSzPts val="1300"/>
              <a:buFont typeface="Calibri"/>
              <a:buNone/>
            </a:pPr>
            <a:r>
              <a:rPr b="1" lang="en-US" sz="1300">
                <a:solidFill>
                  <a:srgbClr val="2C3E50"/>
                </a:solidFill>
                <a:latin typeface="Calibri"/>
                <a:ea typeface="Calibri"/>
                <a:cs typeface="Calibri"/>
                <a:sym typeface="Calibri"/>
              </a:rPr>
              <a:t>0.8771</a:t>
            </a:r>
            <a:endParaRPr sz="1300">
              <a:solidFill>
                <a:schemeClr val="dk1"/>
              </a:solidFill>
              <a:latin typeface="Calibri"/>
              <a:ea typeface="Calibri"/>
              <a:cs typeface="Calibri"/>
              <a:sym typeface="Calibri"/>
            </a:endParaRPr>
          </a:p>
        </p:txBody>
      </p:sp>
      <p:sp>
        <p:nvSpPr>
          <p:cNvPr id="145" name="Google Shape;145;p14"/>
          <p:cNvSpPr/>
          <p:nvPr/>
        </p:nvSpPr>
        <p:spPr>
          <a:xfrm>
            <a:off x="6416849" y="1783138"/>
            <a:ext cx="1995600" cy="365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2C3E50"/>
              </a:buClr>
              <a:buSzPts val="1300"/>
              <a:buFont typeface="Calibri"/>
              <a:buNone/>
            </a:pPr>
            <a:r>
              <a:rPr b="1" lang="en-US" sz="1300">
                <a:solidFill>
                  <a:srgbClr val="2C3E50"/>
                </a:solidFill>
                <a:latin typeface="Calibri"/>
                <a:ea typeface="Calibri"/>
                <a:cs typeface="Calibri"/>
                <a:sym typeface="Calibri"/>
              </a:rPr>
              <a:t>Full model ranking</a:t>
            </a:r>
            <a:endParaRPr sz="1300">
              <a:solidFill>
                <a:schemeClr val="dk1"/>
              </a:solidFill>
              <a:latin typeface="Calibri"/>
              <a:ea typeface="Calibri"/>
              <a:cs typeface="Calibri"/>
              <a:sym typeface="Calibri"/>
            </a:endParaRPr>
          </a:p>
        </p:txBody>
      </p:sp>
      <p:sp>
        <p:nvSpPr>
          <p:cNvPr id="146" name="Google Shape;146;p14"/>
          <p:cNvSpPr/>
          <p:nvPr/>
        </p:nvSpPr>
        <p:spPr>
          <a:xfrm>
            <a:off x="685800" y="3467886"/>
            <a:ext cx="3657600" cy="18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300"/>
              <a:buFont typeface="Calibri"/>
              <a:buNone/>
            </a:pPr>
            <a:r>
              <a:rPr b="1" lang="en-US" sz="1300">
                <a:solidFill>
                  <a:srgbClr val="2C3E50"/>
                </a:solidFill>
                <a:latin typeface="Calibri"/>
                <a:ea typeface="Calibri"/>
                <a:cs typeface="Calibri"/>
                <a:sym typeface="Calibri"/>
              </a:rPr>
              <a:t>Permutation Importance</a:t>
            </a:r>
            <a:endParaRPr sz="1300">
              <a:solidFill>
                <a:schemeClr val="dk1"/>
              </a:solidFill>
              <a:latin typeface="Calibri"/>
              <a:ea typeface="Calibri"/>
              <a:cs typeface="Calibri"/>
              <a:sym typeface="Calibri"/>
            </a:endParaRPr>
          </a:p>
        </p:txBody>
      </p:sp>
      <p:sp>
        <p:nvSpPr>
          <p:cNvPr id="147" name="Google Shape;147;p14"/>
          <p:cNvSpPr/>
          <p:nvPr/>
        </p:nvSpPr>
        <p:spPr>
          <a:xfrm>
            <a:off x="685800" y="3669054"/>
            <a:ext cx="3657600" cy="16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Feature importance via shuffling</a:t>
            </a:r>
            <a:endParaRPr sz="1100">
              <a:solidFill>
                <a:schemeClr val="dk1"/>
              </a:solidFill>
              <a:latin typeface="Calibri"/>
              <a:ea typeface="Calibri"/>
              <a:cs typeface="Calibri"/>
              <a:sym typeface="Calibri"/>
            </a:endParaRPr>
          </a:p>
        </p:txBody>
      </p:sp>
      <p:sp>
        <p:nvSpPr>
          <p:cNvPr id="148" name="Google Shape;148;p14"/>
          <p:cNvSpPr/>
          <p:nvPr/>
        </p:nvSpPr>
        <p:spPr>
          <a:xfrm>
            <a:off x="640055" y="3401590"/>
            <a:ext cx="3749100" cy="457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4"/>
          <p:cNvSpPr/>
          <p:nvPr/>
        </p:nvSpPr>
        <p:spPr>
          <a:xfrm>
            <a:off x="685800" y="3467886"/>
            <a:ext cx="3657600" cy="18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300"/>
              <a:buFont typeface="Calibri"/>
              <a:buNone/>
            </a:pPr>
            <a:r>
              <a:rPr b="1" lang="en-US" sz="1300">
                <a:solidFill>
                  <a:srgbClr val="2C3E50"/>
                </a:solidFill>
                <a:latin typeface="Calibri"/>
                <a:ea typeface="Calibri"/>
                <a:cs typeface="Calibri"/>
                <a:sym typeface="Calibri"/>
              </a:rPr>
              <a:t>Permutation Importance</a:t>
            </a:r>
            <a:endParaRPr sz="1300">
              <a:solidFill>
                <a:schemeClr val="dk1"/>
              </a:solidFill>
              <a:latin typeface="Calibri"/>
              <a:ea typeface="Calibri"/>
              <a:cs typeface="Calibri"/>
              <a:sym typeface="Calibri"/>
            </a:endParaRPr>
          </a:p>
        </p:txBody>
      </p:sp>
      <p:sp>
        <p:nvSpPr>
          <p:cNvPr id="150" name="Google Shape;150;p14"/>
          <p:cNvSpPr/>
          <p:nvPr/>
        </p:nvSpPr>
        <p:spPr>
          <a:xfrm>
            <a:off x="685800" y="3669054"/>
            <a:ext cx="3657600" cy="16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Feature importance via shuffling</a:t>
            </a:r>
            <a:endParaRPr sz="1100">
              <a:solidFill>
                <a:schemeClr val="dk1"/>
              </a:solidFill>
              <a:latin typeface="Calibri"/>
              <a:ea typeface="Calibri"/>
              <a:cs typeface="Calibri"/>
              <a:sym typeface="Calibri"/>
            </a:endParaRPr>
          </a:p>
        </p:txBody>
      </p:sp>
      <p:sp>
        <p:nvSpPr>
          <p:cNvPr id="151" name="Google Shape;151;p14"/>
          <p:cNvSpPr/>
          <p:nvPr/>
        </p:nvSpPr>
        <p:spPr>
          <a:xfrm>
            <a:off x="685800" y="2880319"/>
            <a:ext cx="3657600" cy="18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300"/>
              <a:buFont typeface="Calibri"/>
              <a:buNone/>
            </a:pPr>
            <a:r>
              <a:rPr b="1" lang="en-US" sz="1300">
                <a:solidFill>
                  <a:srgbClr val="2C3E50"/>
                </a:solidFill>
                <a:latin typeface="Calibri"/>
                <a:ea typeface="Calibri"/>
                <a:cs typeface="Calibri"/>
                <a:sym typeface="Calibri"/>
              </a:rPr>
              <a:t>Ensemble Learning (Stacking)</a:t>
            </a:r>
            <a:endParaRPr sz="1300">
              <a:solidFill>
                <a:schemeClr val="dk1"/>
              </a:solidFill>
              <a:latin typeface="Calibri"/>
              <a:ea typeface="Calibri"/>
              <a:cs typeface="Calibri"/>
              <a:sym typeface="Calibri"/>
            </a:endParaRPr>
          </a:p>
        </p:txBody>
      </p:sp>
      <p:sp>
        <p:nvSpPr>
          <p:cNvPr id="152" name="Google Shape;152;p14"/>
          <p:cNvSpPr/>
          <p:nvPr/>
        </p:nvSpPr>
        <p:spPr>
          <a:xfrm>
            <a:off x="685800" y="3081487"/>
            <a:ext cx="3657600" cy="16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Stack Level 2; base models + WeightedEnsemble_L2</a:t>
            </a:r>
            <a:endParaRPr sz="1100">
              <a:solidFill>
                <a:srgbClr val="737373"/>
              </a:solidFill>
              <a:latin typeface="Calibri"/>
              <a:ea typeface="Calibri"/>
              <a:cs typeface="Calibri"/>
              <a:sym typeface="Calibri"/>
            </a:endParaRPr>
          </a:p>
        </p:txBody>
      </p:sp>
      <p:sp>
        <p:nvSpPr>
          <p:cNvPr id="153" name="Google Shape;153;p14"/>
          <p:cNvSpPr/>
          <p:nvPr/>
        </p:nvSpPr>
        <p:spPr>
          <a:xfrm>
            <a:off x="685800" y="2315632"/>
            <a:ext cx="3657600" cy="18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300"/>
              <a:buFont typeface="Calibri"/>
              <a:buNone/>
            </a:pPr>
            <a:r>
              <a:rPr b="1" lang="en-US" sz="1300">
                <a:solidFill>
                  <a:srgbClr val="2C3E50"/>
                </a:solidFill>
                <a:latin typeface="Calibri"/>
                <a:ea typeface="Calibri"/>
                <a:cs typeface="Calibri"/>
                <a:sym typeface="Calibri"/>
              </a:rPr>
              <a:t>Data Splitting (Auto)</a:t>
            </a:r>
            <a:endParaRPr sz="1300">
              <a:solidFill>
                <a:schemeClr val="dk1"/>
              </a:solidFill>
              <a:latin typeface="Calibri"/>
              <a:ea typeface="Calibri"/>
              <a:cs typeface="Calibri"/>
              <a:sym typeface="Calibri"/>
            </a:endParaRPr>
          </a:p>
        </p:txBody>
      </p:sp>
      <p:sp>
        <p:nvSpPr>
          <p:cNvPr id="154" name="Google Shape;154;p14"/>
          <p:cNvSpPr/>
          <p:nvPr/>
        </p:nvSpPr>
        <p:spPr>
          <a:xfrm>
            <a:off x="685800" y="2516800"/>
            <a:ext cx="3657600" cy="16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Train/Validation split by </a:t>
            </a:r>
            <a:r>
              <a:rPr lang="en-US" sz="1100">
                <a:solidFill>
                  <a:srgbClr val="737373"/>
                </a:solidFill>
                <a:latin typeface="Calibri"/>
                <a:ea typeface="Calibri"/>
                <a:cs typeface="Calibri"/>
                <a:sym typeface="Calibri"/>
              </a:rPr>
              <a:t>Auto Gluon</a:t>
            </a:r>
            <a:endParaRPr sz="1100">
              <a:solidFill>
                <a:srgbClr val="737373"/>
              </a:solidFill>
              <a:latin typeface="Calibri"/>
              <a:ea typeface="Calibri"/>
              <a:cs typeface="Calibri"/>
              <a:sym typeface="Calibri"/>
            </a:endParaRPr>
          </a:p>
        </p:txBody>
      </p:sp>
      <p:sp>
        <p:nvSpPr>
          <p:cNvPr id="155" name="Google Shape;155;p14"/>
          <p:cNvSpPr/>
          <p:nvPr/>
        </p:nvSpPr>
        <p:spPr>
          <a:xfrm>
            <a:off x="4956848" y="3383290"/>
            <a:ext cx="3566100" cy="45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rgbClr val="2C3E50"/>
              </a:solidFill>
              <a:latin typeface="Calibri"/>
              <a:ea typeface="Calibri"/>
              <a:cs typeface="Calibri"/>
              <a:sym typeface="Calibri"/>
            </a:endParaRPr>
          </a:p>
        </p:txBody>
      </p:sp>
      <p:sp>
        <p:nvSpPr>
          <p:cNvPr id="156" name="Google Shape;156;p14"/>
          <p:cNvSpPr/>
          <p:nvPr/>
        </p:nvSpPr>
        <p:spPr>
          <a:xfrm>
            <a:off x="5029263" y="3429035"/>
            <a:ext cx="1645800" cy="36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Training Time</a:t>
            </a:r>
            <a:endParaRPr sz="1100">
              <a:solidFill>
                <a:schemeClr val="dk1"/>
              </a:solidFill>
              <a:latin typeface="Calibri"/>
              <a:ea typeface="Calibri"/>
              <a:cs typeface="Calibri"/>
              <a:sym typeface="Calibri"/>
            </a:endParaRPr>
          </a:p>
        </p:txBody>
      </p:sp>
      <p:sp>
        <p:nvSpPr>
          <p:cNvPr id="157" name="Google Shape;157;p14"/>
          <p:cNvSpPr/>
          <p:nvPr/>
        </p:nvSpPr>
        <p:spPr>
          <a:xfrm>
            <a:off x="6785610" y="3429085"/>
            <a:ext cx="1645800" cy="365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2C3E50"/>
              </a:buClr>
              <a:buSzPts val="1300"/>
              <a:buFont typeface="Calibri"/>
              <a:buNone/>
            </a:pPr>
            <a:r>
              <a:rPr b="1" lang="en-US" sz="1300">
                <a:solidFill>
                  <a:srgbClr val="2C3E50"/>
                </a:solidFill>
                <a:latin typeface="Calibri"/>
                <a:ea typeface="Calibri"/>
                <a:cs typeface="Calibri"/>
                <a:sym typeface="Calibri"/>
              </a:rPr>
              <a:t> ≤120s total time</a:t>
            </a:r>
            <a:endParaRPr b="1" sz="1300">
              <a:solidFill>
                <a:srgbClr val="2C3E5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5"/>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t/>
            </a:r>
            <a:endParaRPr sz="3600">
              <a:solidFill>
                <a:schemeClr val="dk1"/>
              </a:solidFill>
              <a:latin typeface="Calibri"/>
              <a:ea typeface="Calibri"/>
              <a:cs typeface="Calibri"/>
              <a:sym typeface="Calibri"/>
            </a:endParaRPr>
          </a:p>
        </p:txBody>
      </p:sp>
      <p:pic>
        <p:nvPicPr>
          <p:cNvPr id="164" name="Google Shape;164;p15"/>
          <p:cNvPicPr preferRelativeResize="0"/>
          <p:nvPr/>
        </p:nvPicPr>
        <p:blipFill>
          <a:blip r:embed="rId3">
            <a:alphaModFix/>
          </a:blip>
          <a:stretch>
            <a:fillRect/>
          </a:stretch>
        </p:blipFill>
        <p:spPr>
          <a:xfrm>
            <a:off x="80950" y="157651"/>
            <a:ext cx="5884077" cy="3379926"/>
          </a:xfrm>
          <a:prstGeom prst="rect">
            <a:avLst/>
          </a:prstGeom>
          <a:noFill/>
          <a:ln>
            <a:noFill/>
          </a:ln>
        </p:spPr>
      </p:pic>
      <p:pic>
        <p:nvPicPr>
          <p:cNvPr id="165" name="Google Shape;165;p15"/>
          <p:cNvPicPr preferRelativeResize="0"/>
          <p:nvPr/>
        </p:nvPicPr>
        <p:blipFill>
          <a:blip r:embed="rId4">
            <a:alphaModFix/>
          </a:blip>
          <a:stretch>
            <a:fillRect/>
          </a:stretch>
        </p:blipFill>
        <p:spPr>
          <a:xfrm>
            <a:off x="3667125" y="1909175"/>
            <a:ext cx="5401973" cy="3162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6"/>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Model Training</a:t>
            </a:r>
            <a:endParaRPr sz="3600">
              <a:solidFill>
                <a:schemeClr val="dk1"/>
              </a:solidFill>
              <a:latin typeface="Calibri"/>
              <a:ea typeface="Calibri"/>
              <a:cs typeface="Calibri"/>
              <a:sym typeface="Calibri"/>
            </a:endParaRPr>
          </a:p>
        </p:txBody>
      </p:sp>
      <p:pic>
        <p:nvPicPr>
          <p:cNvPr id="172" name="Google Shape;172;p16"/>
          <p:cNvPicPr preferRelativeResize="0"/>
          <p:nvPr/>
        </p:nvPicPr>
        <p:blipFill>
          <a:blip r:embed="rId3">
            <a:alphaModFix/>
          </a:blip>
          <a:stretch>
            <a:fillRect/>
          </a:stretch>
        </p:blipFill>
        <p:spPr>
          <a:xfrm>
            <a:off x="825375" y="877300"/>
            <a:ext cx="7493248" cy="3960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Model Training Results - Statistical </a:t>
            </a:r>
            <a:endParaRPr sz="3600">
              <a:solidFill>
                <a:schemeClr val="dk1"/>
              </a:solidFill>
              <a:latin typeface="Calibri"/>
              <a:ea typeface="Calibri"/>
              <a:cs typeface="Calibri"/>
              <a:sym typeface="Calibri"/>
            </a:endParaRPr>
          </a:p>
        </p:txBody>
      </p:sp>
      <p:pic>
        <p:nvPicPr>
          <p:cNvPr descr="original_slide14_img1.png" id="179" name="Google Shape;179;p17"/>
          <p:cNvPicPr preferRelativeResize="0"/>
          <p:nvPr/>
        </p:nvPicPr>
        <p:blipFill rotWithShape="1">
          <a:blip r:embed="rId3">
            <a:alphaModFix/>
          </a:blip>
          <a:srcRect b="0" l="0" r="0" t="0"/>
          <a:stretch/>
        </p:blipFill>
        <p:spPr>
          <a:xfrm>
            <a:off x="814150" y="914400"/>
            <a:ext cx="7315201" cy="3657599"/>
          </a:xfrm>
          <a:prstGeom prst="rect">
            <a:avLst/>
          </a:prstGeom>
          <a:noFill/>
          <a:ln>
            <a:noFill/>
          </a:ln>
        </p:spPr>
      </p:pic>
      <p:sp>
        <p:nvSpPr>
          <p:cNvPr id="180" name="Google Shape;180;p17"/>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Model performance comparison: Different algorithms × Feature selection methods</a:t>
            </a:r>
            <a:endParaRPr sz="11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Model Training Results - </a:t>
            </a:r>
            <a:r>
              <a:rPr b="1" lang="en-US" sz="3600">
                <a:solidFill>
                  <a:srgbClr val="2C3E50"/>
                </a:solidFill>
                <a:latin typeface="Calibri"/>
                <a:ea typeface="Calibri"/>
                <a:cs typeface="Calibri"/>
                <a:sym typeface="Calibri"/>
              </a:rPr>
              <a:t>AutoGluon</a:t>
            </a:r>
            <a:r>
              <a:rPr b="1" lang="en-US" sz="3600">
                <a:solidFill>
                  <a:srgbClr val="2C3E50"/>
                </a:solidFill>
                <a:latin typeface="Calibri"/>
                <a:ea typeface="Calibri"/>
                <a:cs typeface="Calibri"/>
                <a:sym typeface="Calibri"/>
              </a:rPr>
              <a:t> </a:t>
            </a:r>
            <a:endParaRPr sz="3600">
              <a:solidFill>
                <a:schemeClr val="dk1"/>
              </a:solidFill>
              <a:latin typeface="Calibri"/>
              <a:ea typeface="Calibri"/>
              <a:cs typeface="Calibri"/>
              <a:sym typeface="Calibri"/>
            </a:endParaRPr>
          </a:p>
        </p:txBody>
      </p:sp>
      <p:sp>
        <p:nvSpPr>
          <p:cNvPr id="187" name="Google Shape;187;p18"/>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Model performance comparison: Different algorithms × Feature selection methods</a:t>
            </a:r>
            <a:endParaRPr sz="1100">
              <a:solidFill>
                <a:schemeClr val="dk1"/>
              </a:solidFill>
              <a:latin typeface="Calibri"/>
              <a:ea typeface="Calibri"/>
              <a:cs typeface="Calibri"/>
              <a:sym typeface="Calibri"/>
            </a:endParaRPr>
          </a:p>
        </p:txBody>
      </p:sp>
      <p:pic>
        <p:nvPicPr>
          <p:cNvPr id="188" name="Google Shape;188;p18"/>
          <p:cNvPicPr preferRelativeResize="0"/>
          <p:nvPr/>
        </p:nvPicPr>
        <p:blipFill>
          <a:blip r:embed="rId3">
            <a:alphaModFix/>
          </a:blip>
          <a:stretch>
            <a:fillRect/>
          </a:stretch>
        </p:blipFill>
        <p:spPr>
          <a:xfrm>
            <a:off x="484113" y="761625"/>
            <a:ext cx="8054886" cy="42196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p:nvPr/>
        </p:nvSpPr>
        <p:spPr>
          <a:xfrm>
            <a:off x="91440" y="6858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AI-Powered Chat Interface: Architecture</a:t>
            </a:r>
            <a:endParaRPr sz="3600">
              <a:solidFill>
                <a:schemeClr val="dk1"/>
              </a:solidFill>
              <a:latin typeface="Calibri"/>
              <a:ea typeface="Calibri"/>
              <a:cs typeface="Calibri"/>
              <a:sym typeface="Calibri"/>
            </a:endParaRPr>
          </a:p>
        </p:txBody>
      </p:sp>
      <p:sp>
        <p:nvSpPr>
          <p:cNvPr id="195" name="Google Shape;195;p19"/>
          <p:cNvSpPr/>
          <p:nvPr/>
        </p:nvSpPr>
        <p:spPr>
          <a:xfrm>
            <a:off x="2286000" y="621930"/>
            <a:ext cx="4572000" cy="457200"/>
          </a:xfrm>
          <a:prstGeom prst="roundRect">
            <a:avLst>
              <a:gd fmla="val 16667" name="adj"/>
            </a:avLst>
          </a:prstGeom>
          <a:solidFill>
            <a:srgbClr val="FF6B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2286000" y="621930"/>
            <a:ext cx="4572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300"/>
              <a:buFont typeface="Calibri"/>
              <a:buNone/>
            </a:pPr>
            <a:r>
              <a:rPr b="1" lang="en-US" sz="1300">
                <a:solidFill>
                  <a:srgbClr val="FFFFFF"/>
                </a:solidFill>
                <a:latin typeface="Calibri"/>
                <a:ea typeface="Calibri"/>
                <a:cs typeface="Calibri"/>
                <a:sym typeface="Calibri"/>
              </a:rPr>
              <a:t>User Natural Language Query</a:t>
            </a:r>
            <a:endParaRPr sz="1300">
              <a:solidFill>
                <a:schemeClr val="dk1"/>
              </a:solidFill>
              <a:latin typeface="Calibri"/>
              <a:ea typeface="Calibri"/>
              <a:cs typeface="Calibri"/>
              <a:sym typeface="Calibri"/>
            </a:endParaRPr>
          </a:p>
        </p:txBody>
      </p:sp>
      <p:sp>
        <p:nvSpPr>
          <p:cNvPr id="197" name="Google Shape;197;p19"/>
          <p:cNvSpPr/>
          <p:nvPr/>
        </p:nvSpPr>
        <p:spPr>
          <a:xfrm>
            <a:off x="4114800" y="1170570"/>
            <a:ext cx="914400" cy="2743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6B9D"/>
              </a:buClr>
              <a:buSzPts val="2000"/>
              <a:buFont typeface="Calibri"/>
              <a:buNone/>
            </a:pPr>
            <a:r>
              <a:rPr lang="en-US" sz="2000">
                <a:solidFill>
                  <a:srgbClr val="FF6B9D"/>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198" name="Google Shape;198;p19"/>
          <p:cNvSpPr/>
          <p:nvPr/>
        </p:nvSpPr>
        <p:spPr>
          <a:xfrm>
            <a:off x="1828800" y="1536330"/>
            <a:ext cx="5486400" cy="548640"/>
          </a:xfrm>
          <a:prstGeom prst="roundRect">
            <a:avLst>
              <a:gd fmla="val 16667" name="adj"/>
            </a:avLst>
          </a:prstGeom>
          <a:solidFill>
            <a:srgbClr val="FFF5F7"/>
          </a:solidFill>
          <a:ln cap="flat" cmpd="sng" w="25400">
            <a:solidFill>
              <a:srgbClr val="FF6B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1828800" y="1582050"/>
            <a:ext cx="5486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6B9D"/>
              </a:buClr>
              <a:buSzPts val="1400"/>
              <a:buFont typeface="Calibri"/>
              <a:buNone/>
            </a:pPr>
            <a:r>
              <a:rPr b="1" lang="en-US" sz="1400">
                <a:solidFill>
                  <a:srgbClr val="FF6B9D"/>
                </a:solidFill>
                <a:latin typeface="Calibri"/>
                <a:ea typeface="Calibri"/>
                <a:cs typeface="Calibri"/>
                <a:sym typeface="Calibri"/>
              </a:rPr>
              <a:t>StatisticalAgent (Intent Parser)</a:t>
            </a:r>
            <a:endParaRPr sz="1400">
              <a:solidFill>
                <a:schemeClr val="dk1"/>
              </a:solidFill>
              <a:latin typeface="Calibri"/>
              <a:ea typeface="Calibri"/>
              <a:cs typeface="Calibri"/>
              <a:sym typeface="Calibri"/>
            </a:endParaRPr>
          </a:p>
        </p:txBody>
      </p:sp>
      <p:sp>
        <p:nvSpPr>
          <p:cNvPr id="200" name="Google Shape;200;p19"/>
          <p:cNvSpPr/>
          <p:nvPr/>
        </p:nvSpPr>
        <p:spPr>
          <a:xfrm>
            <a:off x="1828800" y="1856370"/>
            <a:ext cx="5486400" cy="1828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Rule-based + LLM Fallback (LLaMA-3)</a:t>
            </a:r>
            <a:endParaRPr sz="1100">
              <a:solidFill>
                <a:schemeClr val="dk1"/>
              </a:solidFill>
              <a:latin typeface="Calibri"/>
              <a:ea typeface="Calibri"/>
              <a:cs typeface="Calibri"/>
              <a:sym typeface="Calibri"/>
            </a:endParaRPr>
          </a:p>
        </p:txBody>
      </p:sp>
      <p:sp>
        <p:nvSpPr>
          <p:cNvPr id="201" name="Google Shape;201;p19"/>
          <p:cNvSpPr/>
          <p:nvPr/>
        </p:nvSpPr>
        <p:spPr>
          <a:xfrm>
            <a:off x="4114800" y="2176410"/>
            <a:ext cx="914400" cy="2743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6B9D"/>
              </a:buClr>
              <a:buSzPts val="2000"/>
              <a:buFont typeface="Calibri"/>
              <a:buNone/>
            </a:pPr>
            <a:r>
              <a:rPr lang="en-US" sz="2000">
                <a:solidFill>
                  <a:srgbClr val="FF6B9D"/>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202" name="Google Shape;202;p19"/>
          <p:cNvSpPr/>
          <p:nvPr/>
        </p:nvSpPr>
        <p:spPr>
          <a:xfrm>
            <a:off x="457200" y="2542170"/>
            <a:ext cx="3931920" cy="164592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640080" y="2679330"/>
            <a:ext cx="3566160" cy="2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6B9D"/>
              </a:buClr>
              <a:buSzPts val="1300"/>
              <a:buFont typeface="Calibri"/>
              <a:buNone/>
            </a:pPr>
            <a:r>
              <a:rPr b="1" lang="en-US" sz="1300">
                <a:solidFill>
                  <a:srgbClr val="FF6B9D"/>
                </a:solidFill>
                <a:latin typeface="Calibri"/>
                <a:ea typeface="Calibri"/>
                <a:cs typeface="Calibri"/>
                <a:sym typeface="Calibri"/>
              </a:rPr>
              <a:t>Tool Routing</a:t>
            </a:r>
            <a:endParaRPr sz="1300">
              <a:solidFill>
                <a:schemeClr val="dk1"/>
              </a:solidFill>
              <a:latin typeface="Calibri"/>
              <a:ea typeface="Calibri"/>
              <a:cs typeface="Calibri"/>
              <a:sym typeface="Calibri"/>
            </a:endParaRPr>
          </a:p>
        </p:txBody>
      </p:sp>
      <p:sp>
        <p:nvSpPr>
          <p:cNvPr id="204" name="Google Shape;204;p19"/>
          <p:cNvSpPr/>
          <p:nvPr/>
        </p:nvSpPr>
        <p:spPr>
          <a:xfrm>
            <a:off x="822960" y="2999370"/>
            <a:ext cx="338328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100"/>
              <a:buFont typeface="Calibri"/>
              <a:buNone/>
            </a:pPr>
            <a:r>
              <a:rPr lang="en-US" sz="1100">
                <a:solidFill>
                  <a:srgbClr val="2C3E50"/>
                </a:solidFill>
                <a:latin typeface="Calibri"/>
                <a:ea typeface="Calibri"/>
                <a:cs typeface="Calibri"/>
                <a:sym typeface="Calibri"/>
              </a:rPr>
              <a:t>• get_feature_importance()</a:t>
            </a:r>
            <a:endParaRPr sz="1100">
              <a:solidFill>
                <a:schemeClr val="dk1"/>
              </a:solidFill>
              <a:latin typeface="Calibri"/>
              <a:ea typeface="Calibri"/>
              <a:cs typeface="Calibri"/>
              <a:sym typeface="Calibri"/>
            </a:endParaRPr>
          </a:p>
        </p:txBody>
      </p:sp>
      <p:sp>
        <p:nvSpPr>
          <p:cNvPr id="205" name="Google Shape;205;p19"/>
          <p:cNvSpPr/>
          <p:nvPr/>
        </p:nvSpPr>
        <p:spPr>
          <a:xfrm>
            <a:off x="822960" y="3227970"/>
            <a:ext cx="338328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100"/>
              <a:buFont typeface="Calibri"/>
              <a:buNone/>
            </a:pPr>
            <a:r>
              <a:rPr lang="en-US" sz="1100">
                <a:solidFill>
                  <a:srgbClr val="2C3E50"/>
                </a:solidFill>
                <a:latin typeface="Calibri"/>
                <a:ea typeface="Calibri"/>
                <a:cs typeface="Calibri"/>
                <a:sym typeface="Calibri"/>
              </a:rPr>
              <a:t>• get_statistical_summary()</a:t>
            </a:r>
            <a:endParaRPr sz="1100">
              <a:solidFill>
                <a:schemeClr val="dk1"/>
              </a:solidFill>
              <a:latin typeface="Calibri"/>
              <a:ea typeface="Calibri"/>
              <a:cs typeface="Calibri"/>
              <a:sym typeface="Calibri"/>
            </a:endParaRPr>
          </a:p>
        </p:txBody>
      </p:sp>
      <p:sp>
        <p:nvSpPr>
          <p:cNvPr id="206" name="Google Shape;206;p19"/>
          <p:cNvSpPr/>
          <p:nvPr/>
        </p:nvSpPr>
        <p:spPr>
          <a:xfrm>
            <a:off x="822960" y="3456570"/>
            <a:ext cx="338328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100"/>
              <a:buFont typeface="Calibri"/>
              <a:buNone/>
            </a:pPr>
            <a:r>
              <a:rPr lang="en-US" sz="1100">
                <a:solidFill>
                  <a:srgbClr val="2C3E50"/>
                </a:solidFill>
                <a:latin typeface="Calibri"/>
                <a:ea typeface="Calibri"/>
                <a:cs typeface="Calibri"/>
                <a:sym typeface="Calibri"/>
              </a:rPr>
              <a:t>• plot_distribution()</a:t>
            </a:r>
            <a:endParaRPr sz="1100">
              <a:solidFill>
                <a:schemeClr val="dk1"/>
              </a:solidFill>
              <a:latin typeface="Calibri"/>
              <a:ea typeface="Calibri"/>
              <a:cs typeface="Calibri"/>
              <a:sym typeface="Calibri"/>
            </a:endParaRPr>
          </a:p>
        </p:txBody>
      </p:sp>
      <p:sp>
        <p:nvSpPr>
          <p:cNvPr id="207" name="Google Shape;207;p19"/>
          <p:cNvSpPr/>
          <p:nvPr/>
        </p:nvSpPr>
        <p:spPr>
          <a:xfrm>
            <a:off x="822960" y="3685170"/>
            <a:ext cx="338328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100"/>
              <a:buFont typeface="Calibri"/>
              <a:buNone/>
            </a:pPr>
            <a:r>
              <a:rPr lang="en-US" sz="1100">
                <a:solidFill>
                  <a:srgbClr val="2C3E50"/>
                </a:solidFill>
                <a:latin typeface="Calibri"/>
                <a:ea typeface="Calibri"/>
                <a:cs typeface="Calibri"/>
                <a:sym typeface="Calibri"/>
              </a:rPr>
              <a:t>• plot_time_series()</a:t>
            </a:r>
            <a:endParaRPr sz="1100">
              <a:solidFill>
                <a:schemeClr val="dk1"/>
              </a:solidFill>
              <a:latin typeface="Calibri"/>
              <a:ea typeface="Calibri"/>
              <a:cs typeface="Calibri"/>
              <a:sym typeface="Calibri"/>
            </a:endParaRPr>
          </a:p>
        </p:txBody>
      </p:sp>
      <p:sp>
        <p:nvSpPr>
          <p:cNvPr id="208" name="Google Shape;208;p19"/>
          <p:cNvSpPr/>
          <p:nvPr/>
        </p:nvSpPr>
        <p:spPr>
          <a:xfrm>
            <a:off x="822960" y="3913770"/>
            <a:ext cx="338328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100"/>
              <a:buFont typeface="Calibri"/>
              <a:buNone/>
            </a:pPr>
            <a:r>
              <a:rPr lang="en-US" sz="1100">
                <a:solidFill>
                  <a:srgbClr val="2C3E50"/>
                </a:solidFill>
                <a:latin typeface="Calibri"/>
                <a:ea typeface="Calibri"/>
                <a:cs typeface="Calibri"/>
                <a:sym typeface="Calibri"/>
              </a:rPr>
              <a:t>• plot_frequency_spectrum()</a:t>
            </a:r>
            <a:endParaRPr sz="1100">
              <a:solidFill>
                <a:schemeClr val="dk1"/>
              </a:solidFill>
              <a:latin typeface="Calibri"/>
              <a:ea typeface="Calibri"/>
              <a:cs typeface="Calibri"/>
              <a:sym typeface="Calibri"/>
            </a:endParaRPr>
          </a:p>
        </p:txBody>
      </p:sp>
      <p:sp>
        <p:nvSpPr>
          <p:cNvPr id="209" name="Google Shape;209;p19"/>
          <p:cNvSpPr/>
          <p:nvPr/>
        </p:nvSpPr>
        <p:spPr>
          <a:xfrm>
            <a:off x="4754880" y="2542170"/>
            <a:ext cx="3931920" cy="1645920"/>
          </a:xfrm>
          <a:prstGeom prst="rect">
            <a:avLst/>
          </a:prstGeom>
          <a:solidFill>
            <a:srgbClr val="16A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4937760" y="2679330"/>
            <a:ext cx="3566160" cy="2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1300"/>
              <a:buFont typeface="Calibri"/>
              <a:buNone/>
            </a:pPr>
            <a:r>
              <a:rPr b="1" lang="en-US" sz="1300">
                <a:solidFill>
                  <a:srgbClr val="FFFFFF"/>
                </a:solidFill>
                <a:latin typeface="Calibri"/>
                <a:ea typeface="Calibri"/>
                <a:cs typeface="Calibri"/>
                <a:sym typeface="Calibri"/>
              </a:rPr>
              <a:t>Data Context</a:t>
            </a:r>
            <a:endParaRPr sz="1300">
              <a:solidFill>
                <a:schemeClr val="dk1"/>
              </a:solidFill>
              <a:latin typeface="Calibri"/>
              <a:ea typeface="Calibri"/>
              <a:cs typeface="Calibri"/>
              <a:sym typeface="Calibri"/>
            </a:endParaRPr>
          </a:p>
        </p:txBody>
      </p:sp>
      <p:sp>
        <p:nvSpPr>
          <p:cNvPr id="211" name="Google Shape;211;p19"/>
          <p:cNvSpPr/>
          <p:nvPr/>
        </p:nvSpPr>
        <p:spPr>
          <a:xfrm>
            <a:off x="4937760" y="2953650"/>
            <a:ext cx="356616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1100"/>
              <a:buFont typeface="Calibri"/>
              <a:buNone/>
            </a:pPr>
            <a:r>
              <a:rPr lang="en-US" sz="1100">
                <a:solidFill>
                  <a:srgbClr val="FFFFFF"/>
                </a:solidFill>
                <a:latin typeface="Calibri"/>
                <a:ea typeface="Calibri"/>
                <a:cs typeface="Calibri"/>
                <a:sym typeface="Calibri"/>
              </a:rPr>
              <a:t>← Session State</a:t>
            </a:r>
            <a:endParaRPr sz="1100">
              <a:solidFill>
                <a:schemeClr val="dk1"/>
              </a:solidFill>
              <a:latin typeface="Calibri"/>
              <a:ea typeface="Calibri"/>
              <a:cs typeface="Calibri"/>
              <a:sym typeface="Calibri"/>
            </a:endParaRPr>
          </a:p>
        </p:txBody>
      </p:sp>
      <p:sp>
        <p:nvSpPr>
          <p:cNvPr id="212" name="Google Shape;212;p19"/>
          <p:cNvSpPr/>
          <p:nvPr/>
        </p:nvSpPr>
        <p:spPr>
          <a:xfrm>
            <a:off x="5120640" y="3273690"/>
            <a:ext cx="338328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1100"/>
              <a:buFont typeface="Calibri"/>
              <a:buNone/>
            </a:pPr>
            <a:r>
              <a:rPr lang="en-US" sz="1100">
                <a:solidFill>
                  <a:srgbClr val="FFFFFF"/>
                </a:solidFill>
                <a:latin typeface="Calibri"/>
                <a:ea typeface="Calibri"/>
                <a:cs typeface="Calibri"/>
                <a:sym typeface="Calibri"/>
              </a:rPr>
              <a:t>• processed_df</a:t>
            </a:r>
            <a:endParaRPr sz="1100">
              <a:solidFill>
                <a:schemeClr val="dk1"/>
              </a:solidFill>
              <a:latin typeface="Calibri"/>
              <a:ea typeface="Calibri"/>
              <a:cs typeface="Calibri"/>
              <a:sym typeface="Calibri"/>
            </a:endParaRPr>
          </a:p>
        </p:txBody>
      </p:sp>
      <p:sp>
        <p:nvSpPr>
          <p:cNvPr id="213" name="Google Shape;213;p19"/>
          <p:cNvSpPr/>
          <p:nvPr/>
        </p:nvSpPr>
        <p:spPr>
          <a:xfrm>
            <a:off x="5120640" y="3502290"/>
            <a:ext cx="338328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1100"/>
              <a:buFont typeface="Calibri"/>
              <a:buNone/>
            </a:pPr>
            <a:r>
              <a:rPr lang="en-US" sz="1100">
                <a:solidFill>
                  <a:srgbClr val="FFFFFF"/>
                </a:solidFill>
                <a:latin typeface="Calibri"/>
                <a:ea typeface="Calibri"/>
                <a:cs typeface="Calibri"/>
                <a:sym typeface="Calibri"/>
              </a:rPr>
              <a:t>• analysis_results</a:t>
            </a:r>
            <a:endParaRPr sz="1100">
              <a:solidFill>
                <a:schemeClr val="dk1"/>
              </a:solidFill>
              <a:latin typeface="Calibri"/>
              <a:ea typeface="Calibri"/>
              <a:cs typeface="Calibri"/>
              <a:sym typeface="Calibri"/>
            </a:endParaRPr>
          </a:p>
        </p:txBody>
      </p:sp>
      <p:sp>
        <p:nvSpPr>
          <p:cNvPr id="214" name="Google Shape;214;p19"/>
          <p:cNvSpPr/>
          <p:nvPr/>
        </p:nvSpPr>
        <p:spPr>
          <a:xfrm>
            <a:off x="5120640" y="3730890"/>
            <a:ext cx="338328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1100"/>
              <a:buFont typeface="Calibri"/>
              <a:buNone/>
            </a:pPr>
            <a:r>
              <a:rPr lang="en-US" sz="1100">
                <a:solidFill>
                  <a:srgbClr val="FFFFFF"/>
                </a:solidFill>
                <a:latin typeface="Calibri"/>
                <a:ea typeface="Calibri"/>
                <a:cs typeface="Calibri"/>
                <a:sym typeface="Calibri"/>
              </a:rPr>
              <a:t>• feature_ranking</a:t>
            </a:r>
            <a:endParaRPr sz="1100">
              <a:solidFill>
                <a:schemeClr val="dk1"/>
              </a:solidFill>
              <a:latin typeface="Calibri"/>
              <a:ea typeface="Calibri"/>
              <a:cs typeface="Calibri"/>
              <a:sym typeface="Calibri"/>
            </a:endParaRPr>
          </a:p>
        </p:txBody>
      </p:sp>
      <p:sp>
        <p:nvSpPr>
          <p:cNvPr id="215" name="Google Shape;215;p19"/>
          <p:cNvSpPr/>
          <p:nvPr/>
        </p:nvSpPr>
        <p:spPr>
          <a:xfrm>
            <a:off x="5120640" y="3959490"/>
            <a:ext cx="3383280" cy="1828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1100"/>
              <a:buFont typeface="Calibri"/>
              <a:buNone/>
            </a:pPr>
            <a:r>
              <a:rPr lang="en-US" sz="1100">
                <a:solidFill>
                  <a:srgbClr val="FFFFFF"/>
                </a:solidFill>
                <a:latin typeface="Calibri"/>
                <a:ea typeface="Calibri"/>
                <a:cs typeface="Calibri"/>
                <a:sym typeface="Calibri"/>
              </a:rPr>
              <a:t>• statistical_summary</a:t>
            </a:r>
            <a:endParaRPr sz="1100">
              <a:solidFill>
                <a:schemeClr val="dk1"/>
              </a:solidFill>
              <a:latin typeface="Calibri"/>
              <a:ea typeface="Calibri"/>
              <a:cs typeface="Calibri"/>
              <a:sym typeface="Calibri"/>
            </a:endParaRPr>
          </a:p>
        </p:txBody>
      </p:sp>
      <p:sp>
        <p:nvSpPr>
          <p:cNvPr id="216" name="Google Shape;216;p19"/>
          <p:cNvSpPr/>
          <p:nvPr/>
        </p:nvSpPr>
        <p:spPr>
          <a:xfrm>
            <a:off x="4114800" y="4279530"/>
            <a:ext cx="914400" cy="2743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6B9D"/>
              </a:buClr>
              <a:buSzPts val="2000"/>
              <a:buFont typeface="Calibri"/>
              <a:buNone/>
            </a:pPr>
            <a:r>
              <a:rPr lang="en-US" sz="2000">
                <a:solidFill>
                  <a:srgbClr val="FF6B9D"/>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217" name="Google Shape;217;p19"/>
          <p:cNvSpPr/>
          <p:nvPr/>
        </p:nvSpPr>
        <p:spPr>
          <a:xfrm>
            <a:off x="2286000" y="4645290"/>
            <a:ext cx="4572000" cy="457200"/>
          </a:xfrm>
          <a:prstGeom prst="roundRect">
            <a:avLst>
              <a:gd fmla="val 16667" name="adj"/>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2286000" y="4645290"/>
            <a:ext cx="4572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300"/>
              <a:buFont typeface="Calibri"/>
              <a:buNone/>
            </a:pPr>
            <a:r>
              <a:rPr b="1" lang="en-US" sz="1300">
                <a:solidFill>
                  <a:srgbClr val="FFFFFF"/>
                </a:solidFill>
                <a:latin typeface="Calibri"/>
                <a:ea typeface="Calibri"/>
                <a:cs typeface="Calibri"/>
                <a:sym typeface="Calibri"/>
              </a:rPr>
              <a:t>Response Generation: Plot + Text Summary</a:t>
            </a:r>
            <a:endParaRPr sz="13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0"/>
          <p:cNvSpPr/>
          <p:nvPr/>
        </p:nvSpPr>
        <p:spPr>
          <a:xfrm>
            <a:off x="27432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LLM Backend Design</a:t>
            </a:r>
            <a:endParaRPr sz="3600">
              <a:solidFill>
                <a:schemeClr val="dk1"/>
              </a:solidFill>
              <a:latin typeface="Calibri"/>
              <a:ea typeface="Calibri"/>
              <a:cs typeface="Calibri"/>
              <a:sym typeface="Calibri"/>
            </a:endParaRPr>
          </a:p>
        </p:txBody>
      </p:sp>
      <p:graphicFrame>
        <p:nvGraphicFramePr>
          <p:cNvPr id="225" name="Google Shape;225;p20"/>
          <p:cNvGraphicFramePr/>
          <p:nvPr/>
        </p:nvGraphicFramePr>
        <p:xfrm>
          <a:off x="457200" y="1097280"/>
          <a:ext cx="3000000" cy="3000000"/>
        </p:xfrm>
        <a:graphic>
          <a:graphicData uri="http://schemas.openxmlformats.org/drawingml/2006/table">
            <a:tbl>
              <a:tblPr>
                <a:noFill/>
                <a:tableStyleId>{2B728B95-2A3E-43D3-87A7-8DE96F6535E5}</a:tableStyleId>
              </a:tblPr>
              <a:tblGrid>
                <a:gridCol w="1828800"/>
                <a:gridCol w="1371600"/>
                <a:gridCol w="1097275"/>
                <a:gridCol w="1645925"/>
              </a:tblGrid>
              <a:tr h="457200">
                <a:tc>
                  <a:txBody>
                    <a:bodyPr/>
                    <a:lstStyle/>
                    <a:p>
                      <a:pPr indent="0" lvl="0" marL="0" marR="0" rtl="0" algn="ctr">
                        <a:spcBef>
                          <a:spcPts val="0"/>
                        </a:spcBef>
                        <a:spcAft>
                          <a:spcPts val="0"/>
                        </a:spcAft>
                        <a:buClr>
                          <a:srgbClr val="FFFFFF"/>
                        </a:buClr>
                        <a:buSzPts val="1100"/>
                        <a:buFont typeface="Calibri"/>
                        <a:buNone/>
                      </a:pPr>
                      <a:r>
                        <a:rPr b="1" lang="en-US" sz="1100" u="none" cap="none" strike="noStrike">
                          <a:solidFill>
                            <a:srgbClr val="FFFFFF"/>
                          </a:solidFill>
                        </a:rPr>
                        <a:t>Backend</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FF6B9D"/>
                    </a:solidFill>
                  </a:tcPr>
                </a:tc>
                <a:tc>
                  <a:txBody>
                    <a:bodyPr/>
                    <a:lstStyle/>
                    <a:p>
                      <a:pPr indent="0" lvl="0" marL="0" marR="0" rtl="0" algn="ctr">
                        <a:spcBef>
                          <a:spcPts val="0"/>
                        </a:spcBef>
                        <a:spcAft>
                          <a:spcPts val="0"/>
                        </a:spcAft>
                        <a:buClr>
                          <a:srgbClr val="FFFFFF"/>
                        </a:buClr>
                        <a:buSzPts val="1100"/>
                        <a:buFont typeface="Calibri"/>
                        <a:buNone/>
                      </a:pPr>
                      <a:r>
                        <a:rPr b="1" lang="en-US" sz="1100" u="none" cap="none" strike="noStrike">
                          <a:solidFill>
                            <a:srgbClr val="FFFFFF"/>
                          </a:solidFill>
                        </a:rPr>
                        <a:t>Deployment</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FF6B9D"/>
                    </a:solidFill>
                  </a:tcPr>
                </a:tc>
                <a:tc>
                  <a:txBody>
                    <a:bodyPr/>
                    <a:lstStyle/>
                    <a:p>
                      <a:pPr indent="0" lvl="0" marL="0" marR="0" rtl="0" algn="ctr">
                        <a:spcBef>
                          <a:spcPts val="0"/>
                        </a:spcBef>
                        <a:spcAft>
                          <a:spcPts val="0"/>
                        </a:spcAft>
                        <a:buClr>
                          <a:srgbClr val="FFFFFF"/>
                        </a:buClr>
                        <a:buSzPts val="1100"/>
                        <a:buFont typeface="Calibri"/>
                        <a:buNone/>
                      </a:pPr>
                      <a:r>
                        <a:rPr b="1" lang="en-US" sz="1100" u="none" cap="none" strike="noStrike">
                          <a:solidFill>
                            <a:srgbClr val="FFFFFF"/>
                          </a:solidFill>
                        </a:rPr>
                        <a:t>Latency</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FF6B9D"/>
                    </a:solidFill>
                  </a:tcPr>
                </a:tc>
                <a:tc>
                  <a:txBody>
                    <a:bodyPr/>
                    <a:lstStyle/>
                    <a:p>
                      <a:pPr indent="0" lvl="0" marL="0" marR="0" rtl="0" algn="ctr">
                        <a:spcBef>
                          <a:spcPts val="0"/>
                        </a:spcBef>
                        <a:spcAft>
                          <a:spcPts val="0"/>
                        </a:spcAft>
                        <a:buClr>
                          <a:srgbClr val="FFFFFF"/>
                        </a:buClr>
                        <a:buSzPts val="1100"/>
                        <a:buFont typeface="Calibri"/>
                        <a:buNone/>
                      </a:pPr>
                      <a:r>
                        <a:rPr b="1" lang="en-US" sz="1100" u="none" cap="none" strike="noStrike">
                          <a:solidFill>
                            <a:srgbClr val="FFFFFF"/>
                          </a:solidFill>
                        </a:rPr>
                        <a:t>Use Case</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FF6B9D"/>
                    </a:solidFill>
                  </a:tcPr>
                </a:tc>
              </a:tr>
              <a:tr h="457200">
                <a:tc>
                  <a:txBody>
                    <a:bodyPr/>
                    <a:lstStyle/>
                    <a:p>
                      <a:pPr indent="0" lvl="0" marL="0" marR="0" rtl="0" algn="ctr">
                        <a:spcBef>
                          <a:spcPts val="0"/>
                        </a:spcBef>
                        <a:spcAft>
                          <a:spcPts val="0"/>
                        </a:spcAft>
                        <a:buClr>
                          <a:srgbClr val="16A085"/>
                        </a:buClr>
                        <a:buSzPts val="1100"/>
                        <a:buFont typeface="Calibri"/>
                        <a:buNone/>
                      </a:pPr>
                      <a:r>
                        <a:rPr b="1" lang="en-US" sz="1100" u="none" cap="none" strike="noStrike">
                          <a:solidFill>
                            <a:srgbClr val="16A085"/>
                          </a:solidFill>
                        </a:rPr>
                        <a:t>Ollama (LLaMA-3)</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Local</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2-5s</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Privacy-first deployment</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457200">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OpenAI GPT-4</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Cloud</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0.5-1s</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High accuracy research</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457200">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Claude / Gemini</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Cloud</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0.5-1s</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Alternative cloud options</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457200">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DeepSeek</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Cloud</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1-2s</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US" sz="1100" u="none" cap="none" strike="noStrike">
                          <a:solidFill>
                            <a:srgbClr val="000000"/>
                          </a:solidFill>
                        </a:rPr>
                        <a:t>Cost-effective option</a:t>
                      </a:r>
                      <a:endParaRPr sz="1100" u="none" cap="none" strike="noStrike"/>
                    </a:p>
                  </a:txBody>
                  <a:tcPr marT="45725" marB="45725" marR="91450" marL="91450">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bl>
          </a:graphicData>
        </a:graphic>
      </p:graphicFrame>
      <p:sp>
        <p:nvSpPr>
          <p:cNvPr id="226" name="Google Shape;226;p20"/>
          <p:cNvSpPr/>
          <p:nvPr/>
        </p:nvSpPr>
        <p:spPr>
          <a:xfrm>
            <a:off x="6583680" y="1097280"/>
            <a:ext cx="2103120" cy="2286000"/>
          </a:xfrm>
          <a:prstGeom prst="rect">
            <a:avLst/>
          </a:prstGeom>
          <a:solidFill>
            <a:srgbClr val="FF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6675120" y="1234440"/>
            <a:ext cx="192024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6B9D"/>
              </a:buClr>
              <a:buSzPts val="1300"/>
              <a:buFont typeface="Calibri"/>
              <a:buNone/>
            </a:pPr>
            <a:r>
              <a:rPr b="1" lang="en-US" sz="1300">
                <a:solidFill>
                  <a:srgbClr val="FF6B9D"/>
                </a:solidFill>
                <a:latin typeface="Calibri"/>
                <a:ea typeface="Calibri"/>
                <a:cs typeface="Calibri"/>
                <a:sym typeface="Calibri"/>
              </a:rPr>
              <a:t>ConversationManager</a:t>
            </a:r>
            <a:endParaRPr sz="1300">
              <a:solidFill>
                <a:schemeClr val="dk1"/>
              </a:solidFill>
              <a:latin typeface="Calibri"/>
              <a:ea typeface="Calibri"/>
              <a:cs typeface="Calibri"/>
              <a:sym typeface="Calibri"/>
            </a:endParaRPr>
          </a:p>
        </p:txBody>
      </p:sp>
      <p:sp>
        <p:nvSpPr>
          <p:cNvPr id="228" name="Google Shape;228;p20"/>
          <p:cNvSpPr/>
          <p:nvPr/>
        </p:nvSpPr>
        <p:spPr>
          <a:xfrm>
            <a:off x="6720840" y="1645920"/>
            <a:ext cx="1828800" cy="4114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6766560" y="1691640"/>
            <a:ext cx="1737360" cy="1645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200"/>
              <a:buFont typeface="Calibri"/>
              <a:buNone/>
            </a:pPr>
            <a:r>
              <a:rPr b="1" lang="en-US" sz="1200">
                <a:solidFill>
                  <a:srgbClr val="2C3E50"/>
                </a:solidFill>
                <a:latin typeface="Calibri"/>
                <a:ea typeface="Calibri"/>
                <a:cs typeface="Calibri"/>
                <a:sym typeface="Calibri"/>
              </a:rPr>
              <a:t>Chat History</a:t>
            </a:r>
            <a:endParaRPr sz="1200">
              <a:solidFill>
                <a:schemeClr val="dk1"/>
              </a:solidFill>
              <a:latin typeface="Calibri"/>
              <a:ea typeface="Calibri"/>
              <a:cs typeface="Calibri"/>
              <a:sym typeface="Calibri"/>
            </a:endParaRPr>
          </a:p>
        </p:txBody>
      </p:sp>
      <p:sp>
        <p:nvSpPr>
          <p:cNvPr id="230" name="Google Shape;230;p20"/>
          <p:cNvSpPr/>
          <p:nvPr/>
        </p:nvSpPr>
        <p:spPr>
          <a:xfrm>
            <a:off x="6766560" y="1874520"/>
            <a:ext cx="1737360" cy="1645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000"/>
              <a:buFont typeface="Calibri"/>
              <a:buNone/>
            </a:pPr>
            <a:r>
              <a:rPr lang="en-US" sz="1000">
                <a:solidFill>
                  <a:srgbClr val="737373"/>
                </a:solidFill>
                <a:latin typeface="Calibri"/>
                <a:ea typeface="Calibri"/>
                <a:cs typeface="Calibri"/>
                <a:sym typeface="Calibri"/>
              </a:rPr>
              <a:t>Maintains context</a:t>
            </a:r>
            <a:endParaRPr sz="1000">
              <a:solidFill>
                <a:schemeClr val="dk1"/>
              </a:solidFill>
              <a:latin typeface="Calibri"/>
              <a:ea typeface="Calibri"/>
              <a:cs typeface="Calibri"/>
              <a:sym typeface="Calibri"/>
            </a:endParaRPr>
          </a:p>
        </p:txBody>
      </p:sp>
      <p:sp>
        <p:nvSpPr>
          <p:cNvPr id="231" name="Google Shape;231;p20"/>
          <p:cNvSpPr/>
          <p:nvPr/>
        </p:nvSpPr>
        <p:spPr>
          <a:xfrm>
            <a:off x="6720840" y="2148840"/>
            <a:ext cx="1828800" cy="4114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6766560" y="2194560"/>
            <a:ext cx="1737360" cy="1645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200"/>
              <a:buFont typeface="Calibri"/>
              <a:buNone/>
            </a:pPr>
            <a:r>
              <a:rPr b="1" lang="en-US" sz="1200">
                <a:solidFill>
                  <a:srgbClr val="2C3E50"/>
                </a:solidFill>
                <a:latin typeface="Calibri"/>
                <a:ea typeface="Calibri"/>
                <a:cs typeface="Calibri"/>
                <a:sym typeface="Calibri"/>
              </a:rPr>
              <a:t>Context Window</a:t>
            </a:r>
            <a:endParaRPr sz="1200">
              <a:solidFill>
                <a:schemeClr val="dk1"/>
              </a:solidFill>
              <a:latin typeface="Calibri"/>
              <a:ea typeface="Calibri"/>
              <a:cs typeface="Calibri"/>
              <a:sym typeface="Calibri"/>
            </a:endParaRPr>
          </a:p>
        </p:txBody>
      </p:sp>
      <p:sp>
        <p:nvSpPr>
          <p:cNvPr id="233" name="Google Shape;233;p20"/>
          <p:cNvSpPr/>
          <p:nvPr/>
        </p:nvSpPr>
        <p:spPr>
          <a:xfrm>
            <a:off x="6766560" y="2377440"/>
            <a:ext cx="1737360" cy="1645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000"/>
              <a:buFont typeface="Calibri"/>
              <a:buNone/>
            </a:pPr>
            <a:r>
              <a:rPr lang="en-US" sz="1000">
                <a:solidFill>
                  <a:srgbClr val="737373"/>
                </a:solidFill>
                <a:latin typeface="Calibri"/>
                <a:ea typeface="Calibri"/>
                <a:cs typeface="Calibri"/>
                <a:sym typeface="Calibri"/>
              </a:rPr>
              <a:t>Manages tokens</a:t>
            </a:r>
            <a:endParaRPr sz="1000">
              <a:solidFill>
                <a:schemeClr val="dk1"/>
              </a:solidFill>
              <a:latin typeface="Calibri"/>
              <a:ea typeface="Calibri"/>
              <a:cs typeface="Calibri"/>
              <a:sym typeface="Calibri"/>
            </a:endParaRPr>
          </a:p>
        </p:txBody>
      </p:sp>
      <p:sp>
        <p:nvSpPr>
          <p:cNvPr id="234" name="Google Shape;234;p20"/>
          <p:cNvSpPr/>
          <p:nvPr/>
        </p:nvSpPr>
        <p:spPr>
          <a:xfrm>
            <a:off x="6720840" y="2651760"/>
            <a:ext cx="1828800" cy="4114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6766560" y="2697480"/>
            <a:ext cx="1737360" cy="1645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200"/>
              <a:buFont typeface="Calibri"/>
              <a:buNone/>
            </a:pPr>
            <a:r>
              <a:rPr b="1" lang="en-US" sz="1200">
                <a:solidFill>
                  <a:srgbClr val="2C3E50"/>
                </a:solidFill>
                <a:latin typeface="Calibri"/>
                <a:ea typeface="Calibri"/>
                <a:cs typeface="Calibri"/>
                <a:sym typeface="Calibri"/>
              </a:rPr>
              <a:t>Session State</a:t>
            </a:r>
            <a:endParaRPr sz="1200">
              <a:solidFill>
                <a:schemeClr val="dk1"/>
              </a:solidFill>
              <a:latin typeface="Calibri"/>
              <a:ea typeface="Calibri"/>
              <a:cs typeface="Calibri"/>
              <a:sym typeface="Calibri"/>
            </a:endParaRPr>
          </a:p>
        </p:txBody>
      </p:sp>
      <p:sp>
        <p:nvSpPr>
          <p:cNvPr id="236" name="Google Shape;236;p20"/>
          <p:cNvSpPr/>
          <p:nvPr/>
        </p:nvSpPr>
        <p:spPr>
          <a:xfrm>
            <a:off x="6766560" y="2880360"/>
            <a:ext cx="1737360" cy="1645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37373"/>
              </a:buClr>
              <a:buSzPts val="1000"/>
              <a:buFont typeface="Calibri"/>
              <a:buNone/>
            </a:pPr>
            <a:r>
              <a:rPr lang="en-US" sz="1000">
                <a:solidFill>
                  <a:srgbClr val="737373"/>
                </a:solidFill>
                <a:latin typeface="Calibri"/>
                <a:ea typeface="Calibri"/>
                <a:cs typeface="Calibri"/>
                <a:sym typeface="Calibri"/>
              </a:rPr>
              <a:t>Links to analysis</a:t>
            </a:r>
            <a:endParaRPr sz="10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1"/>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400">
                <a:solidFill>
                  <a:srgbClr val="2C3E50"/>
                </a:solidFill>
                <a:latin typeface="Calibri"/>
                <a:ea typeface="Calibri"/>
                <a:cs typeface="Calibri"/>
                <a:sym typeface="Calibri"/>
              </a:rPr>
              <a:t>AI Agent Use Case : Time Series Visualization</a:t>
            </a:r>
            <a:endParaRPr sz="3400">
              <a:solidFill>
                <a:schemeClr val="dk1"/>
              </a:solidFill>
              <a:latin typeface="Calibri"/>
              <a:ea typeface="Calibri"/>
              <a:cs typeface="Calibri"/>
              <a:sym typeface="Calibri"/>
            </a:endParaRPr>
          </a:p>
        </p:txBody>
      </p:sp>
      <p:pic>
        <p:nvPicPr>
          <p:cNvPr descr="original_slide17_img1.png" id="243" name="Google Shape;243;p21"/>
          <p:cNvPicPr preferRelativeResize="0"/>
          <p:nvPr/>
        </p:nvPicPr>
        <p:blipFill rotWithShape="1">
          <a:blip r:embed="rId3">
            <a:alphaModFix/>
          </a:blip>
          <a:srcRect b="0" l="0" r="0" t="0"/>
          <a:stretch/>
        </p:blipFill>
        <p:spPr>
          <a:xfrm>
            <a:off x="914400" y="914400"/>
            <a:ext cx="7315200" cy="3657600"/>
          </a:xfrm>
          <a:prstGeom prst="rect">
            <a:avLst/>
          </a:prstGeom>
          <a:noFill/>
          <a:ln>
            <a:noFill/>
          </a:ln>
        </p:spPr>
      </p:pic>
      <p:sp>
        <p:nvSpPr>
          <p:cNvPr id="244" name="Google Shape;244;p21"/>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i="1" lang="en-US" sz="1100">
                <a:solidFill>
                  <a:srgbClr val="737373"/>
                </a:solidFill>
                <a:latin typeface="Calibri"/>
                <a:ea typeface="Calibri"/>
                <a:cs typeface="Calibri"/>
                <a:sym typeface="Calibri"/>
              </a:rPr>
              <a:t>User query: "Compare distribution of rms between OK and KO"</a:t>
            </a:r>
            <a:endParaRPr sz="11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 name="Shape 20"/>
        <p:cNvGrpSpPr/>
        <p:nvPr/>
      </p:nvGrpSpPr>
      <p:grpSpPr>
        <a:xfrm>
          <a:off x="0" y="0"/>
          <a:ext cx="0" cy="0"/>
          <a:chOff x="0" y="0"/>
          <a:chExt cx="0" cy="0"/>
        </a:xfrm>
      </p:grpSpPr>
      <p:sp>
        <p:nvSpPr>
          <p:cNvPr id="21" name="Google Shape;21;p4"/>
          <p:cNvSpPr/>
          <p:nvPr/>
        </p:nvSpPr>
        <p:spPr>
          <a:xfrm>
            <a:off x="27432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System Architecture Overview</a:t>
            </a:r>
            <a:endParaRPr sz="3600">
              <a:solidFill>
                <a:schemeClr val="dk1"/>
              </a:solidFill>
              <a:latin typeface="Calibri"/>
              <a:ea typeface="Calibri"/>
              <a:cs typeface="Calibri"/>
              <a:sym typeface="Calibri"/>
            </a:endParaRPr>
          </a:p>
        </p:txBody>
      </p:sp>
      <p:sp>
        <p:nvSpPr>
          <p:cNvPr id="22" name="Google Shape;22;p4"/>
          <p:cNvSpPr/>
          <p:nvPr/>
        </p:nvSpPr>
        <p:spPr>
          <a:xfrm>
            <a:off x="731520" y="1097280"/>
            <a:ext cx="1645920" cy="4572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731520" y="1097280"/>
            <a:ext cx="164592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400"/>
              <a:buFont typeface="Calibri"/>
              <a:buNone/>
            </a:pPr>
            <a:r>
              <a:rPr b="1" lang="en-US" sz="1400">
                <a:solidFill>
                  <a:srgbClr val="2C3E50"/>
                </a:solidFill>
                <a:latin typeface="Calibri"/>
                <a:ea typeface="Calibri"/>
                <a:cs typeface="Calibri"/>
                <a:sym typeface="Calibri"/>
              </a:rPr>
              <a:t>Data Input</a:t>
            </a:r>
            <a:endParaRPr sz="1400">
              <a:solidFill>
                <a:schemeClr val="dk1"/>
              </a:solidFill>
              <a:latin typeface="Calibri"/>
              <a:ea typeface="Calibri"/>
              <a:cs typeface="Calibri"/>
              <a:sym typeface="Calibri"/>
            </a:endParaRPr>
          </a:p>
        </p:txBody>
      </p:sp>
      <p:sp>
        <p:nvSpPr>
          <p:cNvPr id="24" name="Google Shape;24;p4"/>
          <p:cNvSpPr/>
          <p:nvPr/>
        </p:nvSpPr>
        <p:spPr>
          <a:xfrm>
            <a:off x="2468880" y="1097280"/>
            <a:ext cx="36576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6A085"/>
              </a:buClr>
              <a:buSzPts val="2000"/>
              <a:buFont typeface="Calibri"/>
              <a:buNone/>
            </a:pPr>
            <a:r>
              <a:rPr lang="en-US" sz="2000">
                <a:solidFill>
                  <a:srgbClr val="16A085"/>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25" name="Google Shape;25;p4"/>
          <p:cNvSpPr/>
          <p:nvPr/>
        </p:nvSpPr>
        <p:spPr>
          <a:xfrm>
            <a:off x="2926080" y="1097280"/>
            <a:ext cx="1645920" cy="4572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2926080" y="1097280"/>
            <a:ext cx="164592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400"/>
              <a:buFont typeface="Calibri"/>
              <a:buNone/>
            </a:pPr>
            <a:r>
              <a:rPr b="1" lang="en-US" sz="1400">
                <a:solidFill>
                  <a:srgbClr val="2C3E50"/>
                </a:solidFill>
                <a:latin typeface="Calibri"/>
                <a:ea typeface="Calibri"/>
                <a:cs typeface="Calibri"/>
                <a:sym typeface="Calibri"/>
              </a:rPr>
              <a:t>Preprocessing</a:t>
            </a:r>
            <a:endParaRPr sz="1400">
              <a:solidFill>
                <a:schemeClr val="dk1"/>
              </a:solidFill>
              <a:latin typeface="Calibri"/>
              <a:ea typeface="Calibri"/>
              <a:cs typeface="Calibri"/>
              <a:sym typeface="Calibri"/>
            </a:endParaRPr>
          </a:p>
        </p:txBody>
      </p:sp>
      <p:sp>
        <p:nvSpPr>
          <p:cNvPr id="27" name="Google Shape;27;p4"/>
          <p:cNvSpPr/>
          <p:nvPr/>
        </p:nvSpPr>
        <p:spPr>
          <a:xfrm>
            <a:off x="4663440" y="1097280"/>
            <a:ext cx="36576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6A085"/>
              </a:buClr>
              <a:buSzPts val="2000"/>
              <a:buFont typeface="Calibri"/>
              <a:buNone/>
            </a:pPr>
            <a:r>
              <a:rPr lang="en-US" sz="2000">
                <a:solidFill>
                  <a:srgbClr val="16A085"/>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28" name="Google Shape;28;p4"/>
          <p:cNvSpPr/>
          <p:nvPr/>
        </p:nvSpPr>
        <p:spPr>
          <a:xfrm>
            <a:off x="5120640" y="1097280"/>
            <a:ext cx="2011680" cy="457200"/>
          </a:xfrm>
          <a:prstGeom prst="roundRect">
            <a:avLst>
              <a:gd fmla="val 16667" name="adj"/>
            </a:avLst>
          </a:prstGeom>
          <a:solidFill>
            <a:srgbClr val="16A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5120640" y="1097280"/>
            <a:ext cx="201168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400"/>
              <a:buFont typeface="Calibri"/>
              <a:buNone/>
            </a:pPr>
            <a:r>
              <a:rPr b="1" lang="en-US" sz="1400">
                <a:solidFill>
                  <a:srgbClr val="FFFFFF"/>
                </a:solidFill>
                <a:latin typeface="Calibri"/>
                <a:ea typeface="Calibri"/>
                <a:cs typeface="Calibri"/>
                <a:sym typeface="Calibri"/>
              </a:rPr>
              <a:t>Parallel Analysis</a:t>
            </a:r>
            <a:endParaRPr sz="1400">
              <a:solidFill>
                <a:schemeClr val="dk1"/>
              </a:solidFill>
              <a:latin typeface="Calibri"/>
              <a:ea typeface="Calibri"/>
              <a:cs typeface="Calibri"/>
              <a:sym typeface="Calibri"/>
            </a:endParaRPr>
          </a:p>
        </p:txBody>
      </p:sp>
      <p:sp>
        <p:nvSpPr>
          <p:cNvPr id="30" name="Google Shape;30;p4"/>
          <p:cNvSpPr/>
          <p:nvPr/>
        </p:nvSpPr>
        <p:spPr>
          <a:xfrm>
            <a:off x="5486400" y="1737360"/>
            <a:ext cx="1371600" cy="320040"/>
          </a:xfrm>
          <a:prstGeom prst="roundRect">
            <a:avLst>
              <a:gd fmla="val 16667" name="adj"/>
            </a:avLst>
          </a:prstGeom>
          <a:solidFill>
            <a:srgbClr val="E8F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5486400" y="1737360"/>
            <a:ext cx="1371600" cy="32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400"/>
              <a:buFont typeface="Calibri"/>
              <a:buNone/>
            </a:pPr>
            <a:r>
              <a:rPr b="1" lang="en-US" sz="1400">
                <a:solidFill>
                  <a:srgbClr val="2C3E50"/>
                </a:solidFill>
                <a:latin typeface="Calibri"/>
                <a:ea typeface="Calibri"/>
                <a:cs typeface="Calibri"/>
                <a:sym typeface="Calibri"/>
              </a:rPr>
              <a:t>Statistical Tests</a:t>
            </a:r>
            <a:endParaRPr sz="1400">
              <a:solidFill>
                <a:schemeClr val="dk1"/>
              </a:solidFill>
              <a:latin typeface="Calibri"/>
              <a:ea typeface="Calibri"/>
              <a:cs typeface="Calibri"/>
              <a:sym typeface="Calibri"/>
            </a:endParaRPr>
          </a:p>
        </p:txBody>
      </p:sp>
      <p:sp>
        <p:nvSpPr>
          <p:cNvPr id="32" name="Google Shape;32;p4"/>
          <p:cNvSpPr/>
          <p:nvPr/>
        </p:nvSpPr>
        <p:spPr>
          <a:xfrm>
            <a:off x="5486400" y="2103120"/>
            <a:ext cx="1371600" cy="411480"/>
          </a:xfrm>
          <a:prstGeom prst="roundRect">
            <a:avLst>
              <a:gd fmla="val 16667" name="adj"/>
            </a:avLst>
          </a:prstGeom>
          <a:solidFill>
            <a:srgbClr val="E8F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5486400" y="2148840"/>
            <a:ext cx="1371600" cy="32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400"/>
              <a:buFont typeface="Calibri"/>
              <a:buNone/>
            </a:pPr>
            <a:r>
              <a:rPr b="1" lang="en-US">
                <a:solidFill>
                  <a:srgbClr val="2C3E50"/>
                </a:solidFill>
                <a:latin typeface="Calibri"/>
                <a:ea typeface="Calibri"/>
                <a:cs typeface="Calibri"/>
                <a:sym typeface="Calibri"/>
              </a:rPr>
              <a:t>Auto Gluon </a:t>
            </a:r>
            <a:endParaRPr sz="1400">
              <a:solidFill>
                <a:schemeClr val="dk1"/>
              </a:solidFill>
              <a:latin typeface="Calibri"/>
              <a:ea typeface="Calibri"/>
              <a:cs typeface="Calibri"/>
              <a:sym typeface="Calibri"/>
            </a:endParaRPr>
          </a:p>
        </p:txBody>
      </p:sp>
      <p:sp>
        <p:nvSpPr>
          <p:cNvPr id="34" name="Google Shape;34;p4"/>
          <p:cNvSpPr/>
          <p:nvPr/>
        </p:nvSpPr>
        <p:spPr>
          <a:xfrm>
            <a:off x="3657600" y="2560320"/>
            <a:ext cx="182880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6A085"/>
              </a:buClr>
              <a:buSzPts val="2000"/>
              <a:buFont typeface="Calibri"/>
              <a:buNone/>
            </a:pPr>
            <a:r>
              <a:rPr lang="en-US" sz="2000">
                <a:solidFill>
                  <a:srgbClr val="16A085"/>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35" name="Google Shape;35;p4"/>
          <p:cNvSpPr/>
          <p:nvPr/>
        </p:nvSpPr>
        <p:spPr>
          <a:xfrm>
            <a:off x="2743200" y="3017520"/>
            <a:ext cx="3657600" cy="548640"/>
          </a:xfrm>
          <a:prstGeom prst="roundRect">
            <a:avLst>
              <a:gd fmla="val 16667" name="adj"/>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2743200" y="3017520"/>
            <a:ext cx="3657600" cy="5486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400"/>
              <a:buFont typeface="Calibri"/>
              <a:buNone/>
            </a:pPr>
            <a:r>
              <a:rPr b="1" lang="en-US" sz="1400">
                <a:solidFill>
                  <a:srgbClr val="FFFFFF"/>
                </a:solidFill>
                <a:latin typeface="Calibri"/>
                <a:ea typeface="Calibri"/>
                <a:cs typeface="Calibri"/>
                <a:sym typeface="Calibri"/>
              </a:rPr>
              <a:t>Shared Session State</a:t>
            </a:r>
            <a:endParaRPr sz="1400">
              <a:solidFill>
                <a:schemeClr val="dk1"/>
              </a:solidFill>
              <a:latin typeface="Calibri"/>
              <a:ea typeface="Calibri"/>
              <a:cs typeface="Calibri"/>
              <a:sym typeface="Calibri"/>
            </a:endParaRPr>
          </a:p>
        </p:txBody>
      </p:sp>
      <p:sp>
        <p:nvSpPr>
          <p:cNvPr id="37" name="Google Shape;37;p4"/>
          <p:cNvSpPr/>
          <p:nvPr/>
        </p:nvSpPr>
        <p:spPr>
          <a:xfrm>
            <a:off x="3657600" y="3657600"/>
            <a:ext cx="182880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6A085"/>
              </a:buClr>
              <a:buSzPts val="2000"/>
              <a:buFont typeface="Calibri"/>
              <a:buNone/>
            </a:pPr>
            <a:r>
              <a:rPr lang="en-US" sz="2000">
                <a:solidFill>
                  <a:srgbClr val="16A085"/>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38" name="Google Shape;38;p4"/>
          <p:cNvSpPr/>
          <p:nvPr/>
        </p:nvSpPr>
        <p:spPr>
          <a:xfrm>
            <a:off x="2286000" y="4114800"/>
            <a:ext cx="1828800" cy="457200"/>
          </a:xfrm>
          <a:prstGeom prst="roundRect">
            <a:avLst>
              <a:gd fmla="val 16667" name="adj"/>
            </a:avLst>
          </a:prstGeom>
          <a:solidFill>
            <a:srgbClr val="FFF5F7"/>
          </a:solidFill>
          <a:ln cap="flat" cmpd="sng" w="25400">
            <a:solidFill>
              <a:srgbClr val="FF6B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2286000" y="4114800"/>
            <a:ext cx="18288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300"/>
              <a:buFont typeface="Calibri"/>
              <a:buNone/>
            </a:pPr>
            <a:r>
              <a:rPr b="1" lang="en-US" sz="1300">
                <a:solidFill>
                  <a:srgbClr val="000000"/>
                </a:solidFill>
                <a:latin typeface="Calibri"/>
                <a:ea typeface="Calibri"/>
                <a:cs typeface="Calibri"/>
                <a:sym typeface="Calibri"/>
              </a:rPr>
              <a:t>Model Training</a:t>
            </a:r>
            <a:endParaRPr sz="1300">
              <a:solidFill>
                <a:schemeClr val="dk1"/>
              </a:solidFill>
              <a:latin typeface="Calibri"/>
              <a:ea typeface="Calibri"/>
              <a:cs typeface="Calibri"/>
              <a:sym typeface="Calibri"/>
            </a:endParaRPr>
          </a:p>
        </p:txBody>
      </p:sp>
      <p:sp>
        <p:nvSpPr>
          <p:cNvPr id="40" name="Google Shape;40;p4"/>
          <p:cNvSpPr/>
          <p:nvPr/>
        </p:nvSpPr>
        <p:spPr>
          <a:xfrm>
            <a:off x="5029200" y="4114800"/>
            <a:ext cx="1828800" cy="457200"/>
          </a:xfrm>
          <a:prstGeom prst="roundRect">
            <a:avLst>
              <a:gd fmla="val 16667" name="adj"/>
            </a:avLst>
          </a:prstGeom>
          <a:solidFill>
            <a:srgbClr val="FFF5F7"/>
          </a:solidFill>
          <a:ln cap="flat" cmpd="sng" w="25400">
            <a:solidFill>
              <a:srgbClr val="FF6B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5029200" y="4114800"/>
            <a:ext cx="18288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300"/>
              <a:buFont typeface="Calibri"/>
              <a:buNone/>
            </a:pPr>
            <a:r>
              <a:rPr b="1" lang="en-US" sz="1300">
                <a:solidFill>
                  <a:srgbClr val="000000"/>
                </a:solidFill>
                <a:latin typeface="Calibri"/>
                <a:ea typeface="Calibri"/>
                <a:cs typeface="Calibri"/>
                <a:sym typeface="Calibri"/>
              </a:rPr>
              <a:t>AI Agent Chat</a:t>
            </a:r>
            <a:endParaRPr sz="13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2"/>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400"/>
              <a:buFont typeface="Calibri"/>
              <a:buNone/>
            </a:pPr>
            <a:r>
              <a:rPr b="1" lang="en-US" sz="3400">
                <a:solidFill>
                  <a:srgbClr val="2C3E50"/>
                </a:solidFill>
                <a:latin typeface="Calibri"/>
                <a:ea typeface="Calibri"/>
                <a:cs typeface="Calibri"/>
                <a:sym typeface="Calibri"/>
              </a:rPr>
              <a:t>AI Agent Use Case : Time Series Visualization</a:t>
            </a:r>
            <a:endParaRPr sz="3400">
              <a:solidFill>
                <a:schemeClr val="dk1"/>
              </a:solidFill>
              <a:latin typeface="Calibri"/>
              <a:ea typeface="Calibri"/>
              <a:cs typeface="Calibri"/>
              <a:sym typeface="Calibri"/>
            </a:endParaRPr>
          </a:p>
        </p:txBody>
      </p:sp>
      <p:pic>
        <p:nvPicPr>
          <p:cNvPr descr="original_slide18_img1.png" id="251" name="Google Shape;251;p22"/>
          <p:cNvPicPr preferRelativeResize="0"/>
          <p:nvPr/>
        </p:nvPicPr>
        <p:blipFill rotWithShape="1">
          <a:blip r:embed="rId3">
            <a:alphaModFix/>
          </a:blip>
          <a:srcRect b="0" l="0" r="0" t="0"/>
          <a:stretch/>
        </p:blipFill>
        <p:spPr>
          <a:xfrm>
            <a:off x="914400" y="914400"/>
            <a:ext cx="7315200" cy="3657600"/>
          </a:xfrm>
          <a:prstGeom prst="rect">
            <a:avLst/>
          </a:prstGeom>
          <a:noFill/>
          <a:ln>
            <a:noFill/>
          </a:ln>
        </p:spPr>
      </p:pic>
      <p:sp>
        <p:nvSpPr>
          <p:cNvPr id="252" name="Google Shape;252;p22"/>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i="1" lang="en-US" sz="1100">
                <a:solidFill>
                  <a:srgbClr val="737373"/>
                </a:solidFill>
                <a:latin typeface="Calibri"/>
                <a:ea typeface="Calibri"/>
                <a:cs typeface="Calibri"/>
                <a:sym typeface="Calibri"/>
              </a:rPr>
              <a:t>User query: "Show time series of signal"</a:t>
            </a:r>
            <a:endParaRPr sz="11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p:nvPr/>
        </p:nvSpPr>
        <p:spPr>
          <a:xfrm>
            <a:off x="274319" y="274320"/>
            <a:ext cx="8759401" cy="53439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400"/>
              <a:buFont typeface="Calibri"/>
              <a:buNone/>
            </a:pPr>
            <a:r>
              <a:rPr b="1" lang="en-US" sz="3400">
                <a:solidFill>
                  <a:srgbClr val="2C3E50"/>
                </a:solidFill>
                <a:latin typeface="Calibri"/>
                <a:ea typeface="Calibri"/>
                <a:cs typeface="Calibri"/>
                <a:sym typeface="Calibri"/>
              </a:rPr>
              <a:t>AI Agent Use Case: Frequency Spectrum (FFT)</a:t>
            </a:r>
            <a:endParaRPr sz="3400">
              <a:solidFill>
                <a:schemeClr val="dk1"/>
              </a:solidFill>
              <a:latin typeface="Calibri"/>
              <a:ea typeface="Calibri"/>
              <a:cs typeface="Calibri"/>
              <a:sym typeface="Calibri"/>
            </a:endParaRPr>
          </a:p>
        </p:txBody>
      </p:sp>
      <p:pic>
        <p:nvPicPr>
          <p:cNvPr descr="original_slide19_img1.png" id="259" name="Google Shape;259;p23"/>
          <p:cNvPicPr preferRelativeResize="0"/>
          <p:nvPr/>
        </p:nvPicPr>
        <p:blipFill rotWithShape="1">
          <a:blip r:embed="rId3">
            <a:alphaModFix/>
          </a:blip>
          <a:srcRect b="0" l="0" r="0" t="0"/>
          <a:stretch/>
        </p:blipFill>
        <p:spPr>
          <a:xfrm>
            <a:off x="457200" y="914400"/>
            <a:ext cx="8229600" cy="3657600"/>
          </a:xfrm>
          <a:prstGeom prst="rect">
            <a:avLst/>
          </a:prstGeom>
          <a:noFill/>
          <a:ln>
            <a:noFill/>
          </a:ln>
        </p:spPr>
      </p:pic>
      <p:sp>
        <p:nvSpPr>
          <p:cNvPr id="260" name="Google Shape;260;p23"/>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i="1" lang="en-US" sz="1100">
                <a:solidFill>
                  <a:srgbClr val="737373"/>
                </a:solidFill>
                <a:latin typeface="Calibri"/>
                <a:ea typeface="Calibri"/>
                <a:cs typeface="Calibri"/>
                <a:sym typeface="Calibri"/>
              </a:rPr>
              <a:t>User query: "Show frequency spectrum" - FFT with peak detection</a:t>
            </a:r>
            <a:endParaRPr sz="11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4"/>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400">
                <a:solidFill>
                  <a:srgbClr val="2C3E50"/>
                </a:solidFill>
                <a:latin typeface="Calibri"/>
                <a:ea typeface="Calibri"/>
                <a:cs typeface="Calibri"/>
                <a:sym typeface="Calibri"/>
              </a:rPr>
              <a:t>AI Agent Use Case: Frequency Spectrum (FFT)</a:t>
            </a:r>
            <a:endParaRPr sz="3400">
              <a:solidFill>
                <a:schemeClr val="dk1"/>
              </a:solidFill>
              <a:latin typeface="Calibri"/>
              <a:ea typeface="Calibri"/>
              <a:cs typeface="Calibri"/>
              <a:sym typeface="Calibri"/>
            </a:endParaRPr>
          </a:p>
        </p:txBody>
      </p:sp>
      <p:pic>
        <p:nvPicPr>
          <p:cNvPr descr="original_slide20_img1.png" id="267" name="Google Shape;267;p24"/>
          <p:cNvPicPr preferRelativeResize="0"/>
          <p:nvPr/>
        </p:nvPicPr>
        <p:blipFill rotWithShape="1">
          <a:blip r:embed="rId3">
            <a:alphaModFix/>
          </a:blip>
          <a:srcRect b="0" l="0" r="0" t="0"/>
          <a:stretch/>
        </p:blipFill>
        <p:spPr>
          <a:xfrm>
            <a:off x="457200" y="914400"/>
            <a:ext cx="8229600" cy="3657600"/>
          </a:xfrm>
          <a:prstGeom prst="rect">
            <a:avLst/>
          </a:prstGeom>
          <a:noFill/>
          <a:ln>
            <a:noFill/>
          </a:ln>
        </p:spPr>
      </p:pic>
      <p:sp>
        <p:nvSpPr>
          <p:cNvPr id="268" name="Google Shape;268;p24"/>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i="1" lang="en-US" sz="1100">
                <a:solidFill>
                  <a:srgbClr val="737373"/>
                </a:solidFill>
                <a:latin typeface="Calibri"/>
                <a:ea typeface="Calibri"/>
                <a:cs typeface="Calibri"/>
                <a:sym typeface="Calibri"/>
              </a:rPr>
              <a:t>User query: "What are the statistics for rms?" - Multi-metric view</a:t>
            </a:r>
            <a:endParaRPr sz="11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p:nvPr/>
        </p:nvSpPr>
        <p:spPr>
          <a:xfrm>
            <a:off x="27432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AI Agent: Technical Highlights</a:t>
            </a:r>
            <a:endParaRPr sz="3600">
              <a:solidFill>
                <a:schemeClr val="dk1"/>
              </a:solidFill>
              <a:latin typeface="Calibri"/>
              <a:ea typeface="Calibri"/>
              <a:cs typeface="Calibri"/>
              <a:sym typeface="Calibri"/>
            </a:endParaRPr>
          </a:p>
        </p:txBody>
      </p:sp>
      <p:sp>
        <p:nvSpPr>
          <p:cNvPr id="275" name="Google Shape;275;p25"/>
          <p:cNvSpPr/>
          <p:nvPr/>
        </p:nvSpPr>
        <p:spPr>
          <a:xfrm>
            <a:off x="457200" y="1097280"/>
            <a:ext cx="3886200" cy="1005840"/>
          </a:xfrm>
          <a:prstGeom prst="rect">
            <a:avLst/>
          </a:prstGeom>
          <a:solidFill>
            <a:srgbClr val="E8F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457200" y="1097280"/>
            <a:ext cx="3886200" cy="73152"/>
          </a:xfrm>
          <a:prstGeom prst="rect">
            <a:avLst/>
          </a:prstGeom>
          <a:solidFill>
            <a:srgbClr val="16A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640080" y="1234440"/>
            <a:ext cx="374904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A085"/>
              </a:buClr>
              <a:buSzPts val="1400"/>
              <a:buFont typeface="Calibri"/>
              <a:buNone/>
            </a:pPr>
            <a:r>
              <a:rPr b="1" lang="en-US" sz="1400">
                <a:solidFill>
                  <a:srgbClr val="16A085"/>
                </a:solidFill>
                <a:latin typeface="Calibri"/>
                <a:ea typeface="Calibri"/>
                <a:cs typeface="Calibri"/>
                <a:sym typeface="Calibri"/>
              </a:rPr>
              <a:t>Data Encapsulation</a:t>
            </a:r>
            <a:endParaRPr sz="1400">
              <a:solidFill>
                <a:schemeClr val="dk1"/>
              </a:solidFill>
              <a:latin typeface="Calibri"/>
              <a:ea typeface="Calibri"/>
              <a:cs typeface="Calibri"/>
              <a:sym typeface="Calibri"/>
            </a:endParaRPr>
          </a:p>
        </p:txBody>
      </p:sp>
      <p:sp>
        <p:nvSpPr>
          <p:cNvPr id="278" name="Google Shape;278;p25"/>
          <p:cNvSpPr/>
          <p:nvPr/>
        </p:nvSpPr>
        <p:spPr>
          <a:xfrm>
            <a:off x="640080" y="1554480"/>
            <a:ext cx="374904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100"/>
              <a:buFont typeface="Calibri"/>
              <a:buNone/>
            </a:pPr>
            <a:r>
              <a:rPr lang="en-US" sz="1100">
                <a:solidFill>
                  <a:srgbClr val="2C3E50"/>
                </a:solidFill>
                <a:latin typeface="Calibri"/>
                <a:ea typeface="Calibri"/>
                <a:cs typeface="Calibri"/>
                <a:sym typeface="Calibri"/>
              </a:rPr>
              <a:t>No DataFrame in prompts → prevents hallucination</a:t>
            </a:r>
            <a:endParaRPr sz="1100">
              <a:solidFill>
                <a:schemeClr val="dk1"/>
              </a:solidFill>
              <a:latin typeface="Calibri"/>
              <a:ea typeface="Calibri"/>
              <a:cs typeface="Calibri"/>
              <a:sym typeface="Calibri"/>
            </a:endParaRPr>
          </a:p>
        </p:txBody>
      </p:sp>
      <p:sp>
        <p:nvSpPr>
          <p:cNvPr id="279" name="Google Shape;279;p25"/>
          <p:cNvSpPr/>
          <p:nvPr/>
        </p:nvSpPr>
        <p:spPr>
          <a:xfrm>
            <a:off x="5029200" y="1097280"/>
            <a:ext cx="3886200" cy="1005840"/>
          </a:xfrm>
          <a:prstGeom prst="rect">
            <a:avLst/>
          </a:prstGeom>
          <a:solidFill>
            <a:srgbClr val="E8F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5029200" y="1097280"/>
            <a:ext cx="3886200" cy="73152"/>
          </a:xfrm>
          <a:prstGeom prst="rect">
            <a:avLst/>
          </a:prstGeom>
          <a:solidFill>
            <a:srgbClr val="16A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5212080" y="1234440"/>
            <a:ext cx="374904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A085"/>
              </a:buClr>
              <a:buSzPts val="1400"/>
              <a:buFont typeface="Calibri"/>
              <a:buNone/>
            </a:pPr>
            <a:r>
              <a:rPr b="1" lang="en-US" sz="1400">
                <a:solidFill>
                  <a:srgbClr val="16A085"/>
                </a:solidFill>
                <a:latin typeface="Calibri"/>
                <a:ea typeface="Calibri"/>
                <a:cs typeface="Calibri"/>
                <a:sym typeface="Calibri"/>
              </a:rPr>
              <a:t>Robust Time Handling</a:t>
            </a:r>
            <a:endParaRPr sz="1400">
              <a:solidFill>
                <a:schemeClr val="dk1"/>
              </a:solidFill>
              <a:latin typeface="Calibri"/>
              <a:ea typeface="Calibri"/>
              <a:cs typeface="Calibri"/>
              <a:sym typeface="Calibri"/>
            </a:endParaRPr>
          </a:p>
        </p:txBody>
      </p:sp>
      <p:sp>
        <p:nvSpPr>
          <p:cNvPr id="282" name="Google Shape;282;p25"/>
          <p:cNvSpPr/>
          <p:nvPr/>
        </p:nvSpPr>
        <p:spPr>
          <a:xfrm>
            <a:off x="5212080" y="1554480"/>
            <a:ext cx="374904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100"/>
              <a:buFont typeface="Calibri"/>
              <a:buNone/>
            </a:pPr>
            <a:r>
              <a:rPr lang="en-US" sz="1100">
                <a:solidFill>
                  <a:srgbClr val="2C3E50"/>
                </a:solidFill>
                <a:latin typeface="Calibri"/>
                <a:ea typeface="Calibri"/>
                <a:cs typeface="Calibri"/>
                <a:sym typeface="Calibri"/>
              </a:rPr>
              <a:t>Auto-detects time columns with graceful fallback</a:t>
            </a:r>
            <a:endParaRPr sz="1100">
              <a:solidFill>
                <a:schemeClr val="dk1"/>
              </a:solidFill>
              <a:latin typeface="Calibri"/>
              <a:ea typeface="Calibri"/>
              <a:cs typeface="Calibri"/>
              <a:sym typeface="Calibri"/>
            </a:endParaRPr>
          </a:p>
        </p:txBody>
      </p:sp>
      <p:sp>
        <p:nvSpPr>
          <p:cNvPr id="283" name="Google Shape;283;p25"/>
          <p:cNvSpPr/>
          <p:nvPr/>
        </p:nvSpPr>
        <p:spPr>
          <a:xfrm>
            <a:off x="457200" y="2103120"/>
            <a:ext cx="3886200" cy="1005840"/>
          </a:xfrm>
          <a:prstGeom prst="rect">
            <a:avLst/>
          </a:prstGeom>
          <a:solidFill>
            <a:srgbClr val="FF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457200" y="2103120"/>
            <a:ext cx="3886200" cy="73152"/>
          </a:xfrm>
          <a:prstGeom prst="rect">
            <a:avLst/>
          </a:prstGeom>
          <a:solidFill>
            <a:srgbClr val="FF6B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640080" y="2240280"/>
            <a:ext cx="374904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6B9D"/>
              </a:buClr>
              <a:buSzPts val="1400"/>
              <a:buFont typeface="Calibri"/>
              <a:buNone/>
            </a:pPr>
            <a:r>
              <a:rPr b="1" lang="en-US" sz="1400">
                <a:solidFill>
                  <a:srgbClr val="FF6B9D"/>
                </a:solidFill>
                <a:latin typeface="Calibri"/>
                <a:ea typeface="Calibri"/>
                <a:cs typeface="Calibri"/>
                <a:sym typeface="Calibri"/>
              </a:rPr>
              <a:t>Context-Aware</a:t>
            </a:r>
            <a:endParaRPr sz="1400">
              <a:solidFill>
                <a:schemeClr val="dk1"/>
              </a:solidFill>
              <a:latin typeface="Calibri"/>
              <a:ea typeface="Calibri"/>
              <a:cs typeface="Calibri"/>
              <a:sym typeface="Calibri"/>
            </a:endParaRPr>
          </a:p>
        </p:txBody>
      </p:sp>
      <p:sp>
        <p:nvSpPr>
          <p:cNvPr id="286" name="Google Shape;286;p25"/>
          <p:cNvSpPr/>
          <p:nvPr/>
        </p:nvSpPr>
        <p:spPr>
          <a:xfrm>
            <a:off x="640080" y="2560320"/>
            <a:ext cx="374904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100"/>
              <a:buFont typeface="Calibri"/>
              <a:buNone/>
            </a:pPr>
            <a:r>
              <a:rPr lang="en-US" sz="1100">
                <a:solidFill>
                  <a:srgbClr val="2C3E50"/>
                </a:solidFill>
                <a:latin typeface="Calibri"/>
                <a:ea typeface="Calibri"/>
                <a:cs typeface="Calibri"/>
                <a:sym typeface="Calibri"/>
              </a:rPr>
              <a:t>Receives full analysis results for comprehensive queries</a:t>
            </a:r>
            <a:endParaRPr sz="1100">
              <a:solidFill>
                <a:schemeClr val="dk1"/>
              </a:solidFill>
              <a:latin typeface="Calibri"/>
              <a:ea typeface="Calibri"/>
              <a:cs typeface="Calibri"/>
              <a:sym typeface="Calibri"/>
            </a:endParaRPr>
          </a:p>
        </p:txBody>
      </p:sp>
      <p:sp>
        <p:nvSpPr>
          <p:cNvPr id="287" name="Google Shape;287;p25"/>
          <p:cNvSpPr/>
          <p:nvPr/>
        </p:nvSpPr>
        <p:spPr>
          <a:xfrm>
            <a:off x="5029200" y="2103120"/>
            <a:ext cx="3886200" cy="1005840"/>
          </a:xfrm>
          <a:prstGeom prst="rect">
            <a:avLst/>
          </a:prstGeom>
          <a:solidFill>
            <a:srgbClr val="FF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5029200" y="2103120"/>
            <a:ext cx="3886200" cy="73152"/>
          </a:xfrm>
          <a:prstGeom prst="rect">
            <a:avLst/>
          </a:prstGeom>
          <a:solidFill>
            <a:srgbClr val="FF6B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5212080" y="2240280"/>
            <a:ext cx="374904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6B9D"/>
              </a:buClr>
              <a:buSzPts val="1400"/>
              <a:buFont typeface="Calibri"/>
              <a:buNone/>
            </a:pPr>
            <a:r>
              <a:rPr b="1" lang="en-US" sz="1400">
                <a:solidFill>
                  <a:srgbClr val="FF6B9D"/>
                </a:solidFill>
                <a:latin typeface="Calibri"/>
                <a:ea typeface="Calibri"/>
                <a:cs typeface="Calibri"/>
                <a:sym typeface="Calibri"/>
              </a:rPr>
              <a:t>Flexible Visualization</a:t>
            </a:r>
            <a:endParaRPr sz="1400">
              <a:solidFill>
                <a:schemeClr val="dk1"/>
              </a:solidFill>
              <a:latin typeface="Calibri"/>
              <a:ea typeface="Calibri"/>
              <a:cs typeface="Calibri"/>
              <a:sym typeface="Calibri"/>
            </a:endParaRPr>
          </a:p>
        </p:txBody>
      </p:sp>
      <p:sp>
        <p:nvSpPr>
          <p:cNvPr id="290" name="Google Shape;290;p25"/>
          <p:cNvSpPr/>
          <p:nvPr/>
        </p:nvSpPr>
        <p:spPr>
          <a:xfrm>
            <a:off x="5212080" y="2560320"/>
            <a:ext cx="374904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1100"/>
              <a:buFont typeface="Calibri"/>
              <a:buNone/>
            </a:pPr>
            <a:r>
              <a:rPr lang="en-US" sz="1100">
                <a:solidFill>
                  <a:srgbClr val="2C3E50"/>
                </a:solidFill>
                <a:latin typeface="Calibri"/>
                <a:ea typeface="Calibri"/>
                <a:cs typeface="Calibri"/>
                <a:sym typeface="Calibri"/>
              </a:rPr>
              <a:t>Natural language → plot type selection automatically</a:t>
            </a:r>
            <a:endParaRPr sz="1100">
              <a:solidFill>
                <a:schemeClr val="dk1"/>
              </a:solidFill>
              <a:latin typeface="Calibri"/>
              <a:ea typeface="Calibri"/>
              <a:cs typeface="Calibri"/>
              <a:sym typeface="Calibri"/>
            </a:endParaRPr>
          </a:p>
        </p:txBody>
      </p:sp>
      <p:sp>
        <p:nvSpPr>
          <p:cNvPr id="291" name="Google Shape;291;p25"/>
          <p:cNvSpPr/>
          <p:nvPr/>
        </p:nvSpPr>
        <p:spPr>
          <a:xfrm>
            <a:off x="457200" y="3200400"/>
            <a:ext cx="8229600" cy="640080"/>
          </a:xfrm>
          <a:prstGeom prst="rect">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640080" y="3291840"/>
            <a:ext cx="786384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500"/>
              <a:buFont typeface="Calibri"/>
              <a:buNone/>
            </a:pPr>
            <a:r>
              <a:rPr b="1" lang="en-US" sz="1500">
                <a:solidFill>
                  <a:srgbClr val="FFFFFF"/>
                </a:solidFill>
                <a:latin typeface="Calibri"/>
                <a:ea typeface="Calibri"/>
                <a:cs typeface="Calibri"/>
                <a:sym typeface="Calibri"/>
              </a:rPr>
              <a:t>Structured Output Pattern</a:t>
            </a:r>
            <a:endParaRPr sz="1500">
              <a:solidFill>
                <a:schemeClr val="dk1"/>
              </a:solidFill>
              <a:latin typeface="Calibri"/>
              <a:ea typeface="Calibri"/>
              <a:cs typeface="Calibri"/>
              <a:sym typeface="Calibri"/>
            </a:endParaRPr>
          </a:p>
        </p:txBody>
      </p:sp>
      <p:sp>
        <p:nvSpPr>
          <p:cNvPr id="293" name="Google Shape;293;p25"/>
          <p:cNvSpPr/>
          <p:nvPr/>
        </p:nvSpPr>
        <p:spPr>
          <a:xfrm>
            <a:off x="640080" y="3566160"/>
            <a:ext cx="786384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200"/>
              <a:buFont typeface="Calibri"/>
              <a:buNone/>
            </a:pPr>
            <a:r>
              <a:rPr lang="en-US" sz="1200">
                <a:solidFill>
                  <a:srgbClr val="FFFFFF"/>
                </a:solidFill>
                <a:latin typeface="Calibri"/>
                <a:ea typeface="Calibri"/>
                <a:cs typeface="Calibri"/>
                <a:sym typeface="Calibri"/>
              </a:rPr>
              <a:t>Plot + Summary + AI Interpretation → Deterministic computation (no AI guessing)</a:t>
            </a:r>
            <a:endParaRPr sz="1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p:nvPr/>
        </p:nvSpPr>
        <p:spPr>
          <a:xfrm>
            <a:off x="27432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System Design Philosophy</a:t>
            </a:r>
            <a:endParaRPr sz="3600">
              <a:solidFill>
                <a:schemeClr val="dk1"/>
              </a:solidFill>
              <a:latin typeface="Calibri"/>
              <a:ea typeface="Calibri"/>
              <a:cs typeface="Calibri"/>
              <a:sym typeface="Calibri"/>
            </a:endParaRPr>
          </a:p>
        </p:txBody>
      </p:sp>
      <p:sp>
        <p:nvSpPr>
          <p:cNvPr id="300" name="Google Shape;300;p26"/>
          <p:cNvSpPr/>
          <p:nvPr/>
        </p:nvSpPr>
        <p:spPr>
          <a:xfrm>
            <a:off x="222857" y="1371600"/>
            <a:ext cx="2743200" cy="2743200"/>
          </a:xfrm>
          <a:prstGeom prst="rect">
            <a:avLst/>
          </a:prstGeom>
          <a:solidFill>
            <a:srgbClr val="E8F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22857" y="1371600"/>
            <a:ext cx="2743200" cy="109728"/>
          </a:xfrm>
          <a:prstGeom prst="rect">
            <a:avLst/>
          </a:prstGeom>
          <a:solidFill>
            <a:srgbClr val="16A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1274417" y="1645920"/>
            <a:ext cx="640080" cy="640080"/>
          </a:xfrm>
          <a:prstGeom prst="ellipse">
            <a:avLst/>
          </a:prstGeom>
          <a:solidFill>
            <a:srgbClr val="16A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1274417" y="1645920"/>
            <a:ext cx="64008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3200"/>
              <a:buFont typeface="Calibri"/>
              <a:buNone/>
            </a:pPr>
            <a:r>
              <a:rPr b="1" lang="en-US" sz="3200">
                <a:solidFill>
                  <a:srgbClr val="FFFFFF"/>
                </a:solidFill>
                <a:latin typeface="Calibri"/>
                <a:ea typeface="Calibri"/>
                <a:cs typeface="Calibri"/>
                <a:sym typeface="Calibri"/>
              </a:rPr>
              <a:t>1</a:t>
            </a:r>
            <a:endParaRPr sz="3200">
              <a:solidFill>
                <a:schemeClr val="dk1"/>
              </a:solidFill>
              <a:latin typeface="Calibri"/>
              <a:ea typeface="Calibri"/>
              <a:cs typeface="Calibri"/>
              <a:sym typeface="Calibri"/>
            </a:endParaRPr>
          </a:p>
        </p:txBody>
      </p:sp>
      <p:sp>
        <p:nvSpPr>
          <p:cNvPr id="304" name="Google Shape;304;p26"/>
          <p:cNvSpPr/>
          <p:nvPr/>
        </p:nvSpPr>
        <p:spPr>
          <a:xfrm>
            <a:off x="405737" y="2468880"/>
            <a:ext cx="237744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6A085"/>
              </a:buClr>
              <a:buSzPts val="1600"/>
              <a:buFont typeface="Calibri"/>
              <a:buNone/>
            </a:pPr>
            <a:r>
              <a:rPr b="1" lang="en-US" sz="1600">
                <a:solidFill>
                  <a:srgbClr val="16A085"/>
                </a:solidFill>
                <a:latin typeface="Calibri"/>
                <a:ea typeface="Calibri"/>
                <a:cs typeface="Calibri"/>
                <a:sym typeface="Calibri"/>
              </a:rPr>
              <a:t>Parallel Validation</a:t>
            </a:r>
            <a:endParaRPr sz="1600">
              <a:solidFill>
                <a:schemeClr val="dk1"/>
              </a:solidFill>
              <a:latin typeface="Calibri"/>
              <a:ea typeface="Calibri"/>
              <a:cs typeface="Calibri"/>
              <a:sym typeface="Calibri"/>
            </a:endParaRPr>
          </a:p>
        </p:txBody>
      </p:sp>
      <p:sp>
        <p:nvSpPr>
          <p:cNvPr id="305" name="Google Shape;305;p26"/>
          <p:cNvSpPr/>
          <p:nvPr/>
        </p:nvSpPr>
        <p:spPr>
          <a:xfrm>
            <a:off x="405737" y="2926080"/>
            <a:ext cx="2377440" cy="8229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200"/>
              <a:buFont typeface="Calibri"/>
              <a:buNone/>
            </a:pPr>
            <a:r>
              <a:rPr lang="en-US" sz="1200">
                <a:solidFill>
                  <a:srgbClr val="2C3E50"/>
                </a:solidFill>
                <a:latin typeface="Calibri"/>
                <a:ea typeface="Calibri"/>
                <a:cs typeface="Calibri"/>
                <a:sym typeface="Calibri"/>
              </a:rPr>
              <a:t>Statistical + ML methods</a:t>
            </a:r>
            <a:endParaRPr sz="1200">
              <a:solidFill>
                <a:schemeClr val="dk1"/>
              </a:solidFill>
              <a:latin typeface="Calibri"/>
              <a:ea typeface="Calibri"/>
              <a:cs typeface="Calibri"/>
              <a:sym typeface="Calibri"/>
            </a:endParaRPr>
          </a:p>
          <a:p>
            <a:pPr indent="0" lvl="0" marL="0" marR="0" rtl="0" algn="ctr">
              <a:spcBef>
                <a:spcPts val="0"/>
              </a:spcBef>
              <a:spcAft>
                <a:spcPts val="0"/>
              </a:spcAft>
              <a:buClr>
                <a:srgbClr val="2C3E50"/>
              </a:buClr>
              <a:buSzPts val="1200"/>
              <a:buFont typeface="Calibri"/>
              <a:buNone/>
            </a:pPr>
            <a:r>
              <a:rPr lang="en-US" sz="1200">
                <a:solidFill>
                  <a:srgbClr val="2C3E50"/>
                </a:solidFill>
                <a:latin typeface="Calibri"/>
                <a:ea typeface="Calibri"/>
                <a:cs typeface="Calibri"/>
                <a:sym typeface="Calibri"/>
              </a:rPr>
              <a:t>run independently</a:t>
            </a:r>
            <a:endParaRPr sz="1200">
              <a:solidFill>
                <a:schemeClr val="dk1"/>
              </a:solidFill>
              <a:latin typeface="Calibri"/>
              <a:ea typeface="Calibri"/>
              <a:cs typeface="Calibri"/>
              <a:sym typeface="Calibri"/>
            </a:endParaRPr>
          </a:p>
          <a:p>
            <a:pPr indent="0" lvl="0" marL="0" marR="0" rtl="0" algn="ctr">
              <a:spcBef>
                <a:spcPts val="0"/>
              </a:spcBef>
              <a:spcAft>
                <a:spcPts val="0"/>
              </a:spcAft>
              <a:buClr>
                <a:srgbClr val="2C3E50"/>
              </a:buClr>
              <a:buSzPts val="1200"/>
              <a:buFont typeface="Calibri"/>
              <a:buNone/>
            </a:pPr>
            <a:r>
              <a:rPr lang="en-US" sz="1200">
                <a:solidFill>
                  <a:srgbClr val="2C3E50"/>
                </a:solidFill>
                <a:latin typeface="Calibri"/>
                <a:ea typeface="Calibri"/>
                <a:cs typeface="Calibri"/>
                <a:sym typeface="Calibri"/>
              </a:rPr>
              <a:t>→ user selects best</a:t>
            </a:r>
            <a:endParaRPr sz="1200">
              <a:solidFill>
                <a:schemeClr val="dk1"/>
              </a:solidFill>
              <a:latin typeface="Calibri"/>
              <a:ea typeface="Calibri"/>
              <a:cs typeface="Calibri"/>
              <a:sym typeface="Calibri"/>
            </a:endParaRPr>
          </a:p>
        </p:txBody>
      </p:sp>
      <p:sp>
        <p:nvSpPr>
          <p:cNvPr id="306" name="Google Shape;306;p26"/>
          <p:cNvSpPr/>
          <p:nvPr/>
        </p:nvSpPr>
        <p:spPr>
          <a:xfrm>
            <a:off x="3240377" y="1371600"/>
            <a:ext cx="2743200" cy="27432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3240377" y="1371600"/>
            <a:ext cx="2743200" cy="109728"/>
          </a:xfrm>
          <a:prstGeom prst="rect">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4291937" y="1645920"/>
            <a:ext cx="640080" cy="64008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4291937" y="1645920"/>
            <a:ext cx="64008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3200"/>
              <a:buFont typeface="Calibri"/>
              <a:buNone/>
            </a:pPr>
            <a:r>
              <a:rPr b="1" lang="en-US" sz="3200">
                <a:solidFill>
                  <a:srgbClr val="FFFFFF"/>
                </a:solidFill>
                <a:latin typeface="Calibri"/>
                <a:ea typeface="Calibri"/>
                <a:cs typeface="Calibri"/>
                <a:sym typeface="Calibri"/>
              </a:rPr>
              <a:t>2</a:t>
            </a:r>
            <a:endParaRPr sz="3200">
              <a:solidFill>
                <a:schemeClr val="dk1"/>
              </a:solidFill>
              <a:latin typeface="Calibri"/>
              <a:ea typeface="Calibri"/>
              <a:cs typeface="Calibri"/>
              <a:sym typeface="Calibri"/>
            </a:endParaRPr>
          </a:p>
        </p:txBody>
      </p:sp>
      <p:sp>
        <p:nvSpPr>
          <p:cNvPr id="310" name="Google Shape;310;p26"/>
          <p:cNvSpPr/>
          <p:nvPr/>
        </p:nvSpPr>
        <p:spPr>
          <a:xfrm>
            <a:off x="3423257" y="2468880"/>
            <a:ext cx="237744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600"/>
              <a:buFont typeface="Calibri"/>
              <a:buNone/>
            </a:pPr>
            <a:r>
              <a:rPr b="1" lang="en-US" sz="1600">
                <a:solidFill>
                  <a:srgbClr val="2C3E50"/>
                </a:solidFill>
                <a:latin typeface="Calibri"/>
                <a:ea typeface="Calibri"/>
                <a:cs typeface="Calibri"/>
                <a:sym typeface="Calibri"/>
              </a:rPr>
              <a:t>Shared State</a:t>
            </a:r>
            <a:endParaRPr sz="1600">
              <a:solidFill>
                <a:schemeClr val="dk1"/>
              </a:solidFill>
              <a:latin typeface="Calibri"/>
              <a:ea typeface="Calibri"/>
              <a:cs typeface="Calibri"/>
              <a:sym typeface="Calibri"/>
            </a:endParaRPr>
          </a:p>
        </p:txBody>
      </p:sp>
      <p:sp>
        <p:nvSpPr>
          <p:cNvPr id="311" name="Google Shape;311;p26"/>
          <p:cNvSpPr/>
          <p:nvPr/>
        </p:nvSpPr>
        <p:spPr>
          <a:xfrm>
            <a:off x="3423257" y="2926080"/>
            <a:ext cx="2377440" cy="8229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200"/>
              <a:buFont typeface="Calibri"/>
              <a:buNone/>
            </a:pPr>
            <a:r>
              <a:rPr lang="en-US" sz="1200">
                <a:solidFill>
                  <a:srgbClr val="2C3E50"/>
                </a:solidFill>
                <a:latin typeface="Calibri"/>
                <a:ea typeface="Calibri"/>
                <a:cs typeface="Calibri"/>
                <a:sym typeface="Calibri"/>
              </a:rPr>
              <a:t>One analysis</a:t>
            </a:r>
            <a:endParaRPr sz="1200">
              <a:solidFill>
                <a:schemeClr val="dk1"/>
              </a:solidFill>
              <a:latin typeface="Calibri"/>
              <a:ea typeface="Calibri"/>
              <a:cs typeface="Calibri"/>
              <a:sym typeface="Calibri"/>
            </a:endParaRPr>
          </a:p>
          <a:p>
            <a:pPr indent="0" lvl="0" marL="0" marR="0" rtl="0" algn="ctr">
              <a:spcBef>
                <a:spcPts val="0"/>
              </a:spcBef>
              <a:spcAft>
                <a:spcPts val="0"/>
              </a:spcAft>
              <a:buClr>
                <a:srgbClr val="2C3E50"/>
              </a:buClr>
              <a:buSzPts val="1200"/>
              <a:buFont typeface="Calibri"/>
              <a:buNone/>
            </a:pPr>
            <a:r>
              <a:rPr lang="en-US" sz="1200">
                <a:solidFill>
                  <a:srgbClr val="2C3E50"/>
                </a:solidFill>
                <a:latin typeface="Calibri"/>
                <a:ea typeface="Calibri"/>
                <a:cs typeface="Calibri"/>
                <a:sym typeface="Calibri"/>
              </a:rPr>
              <a:t>→ multiple consumers</a:t>
            </a:r>
            <a:endParaRPr sz="1200">
              <a:solidFill>
                <a:schemeClr val="dk1"/>
              </a:solidFill>
              <a:latin typeface="Calibri"/>
              <a:ea typeface="Calibri"/>
              <a:cs typeface="Calibri"/>
              <a:sym typeface="Calibri"/>
            </a:endParaRPr>
          </a:p>
          <a:p>
            <a:pPr indent="0" lvl="0" marL="0" marR="0" rtl="0" algn="ctr">
              <a:spcBef>
                <a:spcPts val="0"/>
              </a:spcBef>
              <a:spcAft>
                <a:spcPts val="0"/>
              </a:spcAft>
              <a:buClr>
                <a:srgbClr val="2C3E50"/>
              </a:buClr>
              <a:buSzPts val="1200"/>
              <a:buFont typeface="Calibri"/>
              <a:buNone/>
            </a:pPr>
            <a:r>
              <a:rPr lang="en-US" sz="1200">
                <a:solidFill>
                  <a:srgbClr val="2C3E50"/>
                </a:solidFill>
                <a:latin typeface="Calibri"/>
                <a:ea typeface="Calibri"/>
                <a:cs typeface="Calibri"/>
                <a:sym typeface="Calibri"/>
              </a:rPr>
              <a:t>No duplication</a:t>
            </a:r>
            <a:endParaRPr sz="1200">
              <a:solidFill>
                <a:schemeClr val="dk1"/>
              </a:solidFill>
              <a:latin typeface="Calibri"/>
              <a:ea typeface="Calibri"/>
              <a:cs typeface="Calibri"/>
              <a:sym typeface="Calibri"/>
            </a:endParaRPr>
          </a:p>
        </p:txBody>
      </p:sp>
      <p:sp>
        <p:nvSpPr>
          <p:cNvPr id="312" name="Google Shape;312;p26"/>
          <p:cNvSpPr/>
          <p:nvPr/>
        </p:nvSpPr>
        <p:spPr>
          <a:xfrm>
            <a:off x="6257897" y="1371600"/>
            <a:ext cx="2743200" cy="2743200"/>
          </a:xfrm>
          <a:prstGeom prst="rect">
            <a:avLst/>
          </a:prstGeom>
          <a:solidFill>
            <a:srgbClr val="FF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6257897" y="1371600"/>
            <a:ext cx="2743200" cy="109728"/>
          </a:xfrm>
          <a:prstGeom prst="rect">
            <a:avLst/>
          </a:prstGeom>
          <a:solidFill>
            <a:srgbClr val="FF6B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7309457" y="1645920"/>
            <a:ext cx="640080" cy="640080"/>
          </a:xfrm>
          <a:prstGeom prst="ellipse">
            <a:avLst/>
          </a:prstGeom>
          <a:solidFill>
            <a:srgbClr val="FF6B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7309457" y="1645920"/>
            <a:ext cx="64008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3200"/>
              <a:buFont typeface="Calibri"/>
              <a:buNone/>
            </a:pPr>
            <a:r>
              <a:rPr b="1" lang="en-US" sz="3200">
                <a:solidFill>
                  <a:srgbClr val="FFFFFF"/>
                </a:solidFill>
                <a:latin typeface="Calibri"/>
                <a:ea typeface="Calibri"/>
                <a:cs typeface="Calibri"/>
                <a:sym typeface="Calibri"/>
              </a:rPr>
              <a:t>3</a:t>
            </a:r>
            <a:endParaRPr sz="3200">
              <a:solidFill>
                <a:schemeClr val="dk1"/>
              </a:solidFill>
              <a:latin typeface="Calibri"/>
              <a:ea typeface="Calibri"/>
              <a:cs typeface="Calibri"/>
              <a:sym typeface="Calibri"/>
            </a:endParaRPr>
          </a:p>
        </p:txBody>
      </p:sp>
      <p:sp>
        <p:nvSpPr>
          <p:cNvPr id="316" name="Google Shape;316;p26"/>
          <p:cNvSpPr/>
          <p:nvPr/>
        </p:nvSpPr>
        <p:spPr>
          <a:xfrm>
            <a:off x="6440777" y="2468880"/>
            <a:ext cx="237744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6B9D"/>
              </a:buClr>
              <a:buSzPts val="1600"/>
              <a:buFont typeface="Calibri"/>
              <a:buNone/>
            </a:pPr>
            <a:r>
              <a:rPr b="1" lang="en-US" sz="1600">
                <a:solidFill>
                  <a:srgbClr val="FF6B9D"/>
                </a:solidFill>
                <a:latin typeface="Calibri"/>
                <a:ea typeface="Calibri"/>
                <a:cs typeface="Calibri"/>
                <a:sym typeface="Calibri"/>
              </a:rPr>
              <a:t>Anti-Hallucination</a:t>
            </a:r>
            <a:endParaRPr sz="1600">
              <a:solidFill>
                <a:schemeClr val="dk1"/>
              </a:solidFill>
              <a:latin typeface="Calibri"/>
              <a:ea typeface="Calibri"/>
              <a:cs typeface="Calibri"/>
              <a:sym typeface="Calibri"/>
            </a:endParaRPr>
          </a:p>
        </p:txBody>
      </p:sp>
      <p:sp>
        <p:nvSpPr>
          <p:cNvPr id="317" name="Google Shape;317;p26"/>
          <p:cNvSpPr/>
          <p:nvPr/>
        </p:nvSpPr>
        <p:spPr>
          <a:xfrm>
            <a:off x="6440777" y="2926080"/>
            <a:ext cx="2377440" cy="8229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200"/>
              <a:buFont typeface="Calibri"/>
              <a:buNone/>
            </a:pPr>
            <a:r>
              <a:rPr lang="en-US" sz="1200">
                <a:solidFill>
                  <a:srgbClr val="2C3E50"/>
                </a:solidFill>
                <a:latin typeface="Calibri"/>
                <a:ea typeface="Calibri"/>
                <a:cs typeface="Calibri"/>
                <a:sym typeface="Calibri"/>
              </a:rPr>
              <a:t>Tool-based execution</a:t>
            </a:r>
            <a:endParaRPr sz="1200">
              <a:solidFill>
                <a:schemeClr val="dk1"/>
              </a:solidFill>
              <a:latin typeface="Calibri"/>
              <a:ea typeface="Calibri"/>
              <a:cs typeface="Calibri"/>
              <a:sym typeface="Calibri"/>
            </a:endParaRPr>
          </a:p>
          <a:p>
            <a:pPr indent="0" lvl="0" marL="0" marR="0" rtl="0" algn="ctr">
              <a:spcBef>
                <a:spcPts val="0"/>
              </a:spcBef>
              <a:spcAft>
                <a:spcPts val="0"/>
              </a:spcAft>
              <a:buClr>
                <a:srgbClr val="2C3E50"/>
              </a:buClr>
              <a:buSzPts val="1200"/>
              <a:buFont typeface="Calibri"/>
              <a:buNone/>
            </a:pPr>
            <a:r>
              <a:rPr lang="en-US" sz="1200">
                <a:solidFill>
                  <a:srgbClr val="2C3E50"/>
                </a:solidFill>
                <a:latin typeface="Calibri"/>
                <a:ea typeface="Calibri"/>
                <a:cs typeface="Calibri"/>
                <a:sym typeface="Calibri"/>
              </a:rPr>
              <a:t>→ deterministic results</a:t>
            </a:r>
            <a:endParaRPr sz="1200">
              <a:solidFill>
                <a:schemeClr val="dk1"/>
              </a:solidFill>
              <a:latin typeface="Calibri"/>
              <a:ea typeface="Calibri"/>
              <a:cs typeface="Calibri"/>
              <a:sym typeface="Calibri"/>
            </a:endParaRPr>
          </a:p>
          <a:p>
            <a:pPr indent="0" lvl="0" marL="0" marR="0" rtl="0" algn="ctr">
              <a:spcBef>
                <a:spcPts val="0"/>
              </a:spcBef>
              <a:spcAft>
                <a:spcPts val="0"/>
              </a:spcAft>
              <a:buClr>
                <a:srgbClr val="2C3E50"/>
              </a:buClr>
              <a:buSzPts val="1200"/>
              <a:buFont typeface="Calibri"/>
              <a:buNone/>
            </a:pPr>
            <a:r>
              <a:rPr lang="en-US" sz="1200">
                <a:solidFill>
                  <a:srgbClr val="2C3E50"/>
                </a:solidFill>
                <a:latin typeface="Calibri"/>
                <a:ea typeface="Calibri"/>
                <a:cs typeface="Calibri"/>
                <a:sym typeface="Calibri"/>
              </a:rPr>
              <a:t>No AI guessing</a:t>
            </a:r>
            <a:endParaRPr sz="12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7"/>
          <p:cNvSpPr/>
          <p:nvPr/>
        </p:nvSpPr>
        <p:spPr>
          <a:xfrm>
            <a:off x="0" y="0"/>
            <a:ext cx="73152" cy="5148072"/>
          </a:xfrm>
          <a:prstGeom prst="rect">
            <a:avLst/>
          </a:prstGeom>
          <a:solidFill>
            <a:srgbClr val="FF6B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9070848" y="0"/>
            <a:ext cx="73152" cy="5148072"/>
          </a:xfrm>
          <a:prstGeom prst="rect">
            <a:avLst/>
          </a:prstGeom>
          <a:solidFill>
            <a:srgbClr val="16A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1828825" y="937175"/>
            <a:ext cx="5486400" cy="731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5600"/>
              <a:buFont typeface="Calibri"/>
              <a:buNone/>
            </a:pPr>
            <a:r>
              <a:rPr b="1" lang="en-US" sz="5600">
                <a:solidFill>
                  <a:srgbClr val="2C3E50"/>
                </a:solidFill>
                <a:latin typeface="Calibri"/>
                <a:ea typeface="Calibri"/>
                <a:cs typeface="Calibri"/>
                <a:sym typeface="Calibri"/>
              </a:rPr>
              <a:t>Thank You</a:t>
            </a:r>
            <a:endParaRPr sz="5600">
              <a:solidFill>
                <a:schemeClr val="dk1"/>
              </a:solidFill>
              <a:latin typeface="Calibri"/>
              <a:ea typeface="Calibri"/>
              <a:cs typeface="Calibri"/>
              <a:sym typeface="Calibri"/>
            </a:endParaRPr>
          </a:p>
        </p:txBody>
      </p:sp>
      <p:sp>
        <p:nvSpPr>
          <p:cNvPr id="326" name="Google Shape;326;p27"/>
          <p:cNvSpPr/>
          <p:nvPr/>
        </p:nvSpPr>
        <p:spPr>
          <a:xfrm>
            <a:off x="1371605" y="2098525"/>
            <a:ext cx="6400800" cy="16458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1371605" y="2121395"/>
            <a:ext cx="6035100" cy="274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6B9D"/>
              </a:buClr>
              <a:buSzPts val="1600"/>
              <a:buFont typeface="Calibri"/>
              <a:buNone/>
            </a:pPr>
            <a:r>
              <a:rPr b="1" lang="en-US" sz="1600">
                <a:solidFill>
                  <a:srgbClr val="FF6B9D"/>
                </a:solidFill>
                <a:latin typeface="Calibri"/>
                <a:ea typeface="Calibri"/>
                <a:cs typeface="Calibri"/>
                <a:sym typeface="Calibri"/>
              </a:rPr>
              <a:t>Key Contributions</a:t>
            </a:r>
            <a:endParaRPr sz="1600">
              <a:solidFill>
                <a:schemeClr val="dk1"/>
              </a:solidFill>
              <a:latin typeface="Calibri"/>
              <a:ea typeface="Calibri"/>
              <a:cs typeface="Calibri"/>
              <a:sym typeface="Calibri"/>
            </a:endParaRPr>
          </a:p>
        </p:txBody>
      </p:sp>
      <p:sp>
        <p:nvSpPr>
          <p:cNvPr id="328" name="Google Shape;328;p27"/>
          <p:cNvSpPr/>
          <p:nvPr/>
        </p:nvSpPr>
        <p:spPr>
          <a:xfrm>
            <a:off x="1371605" y="2441425"/>
            <a:ext cx="6035100" cy="274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300"/>
              <a:buFont typeface="Calibri"/>
              <a:buNone/>
            </a:pPr>
            <a:r>
              <a:rPr lang="en-US" sz="1300">
                <a:solidFill>
                  <a:srgbClr val="2C3E50"/>
                </a:solidFill>
                <a:latin typeface="Calibri"/>
                <a:ea typeface="Calibri"/>
                <a:cs typeface="Calibri"/>
                <a:sym typeface="Calibri"/>
              </a:rPr>
              <a:t>✓ Parallel-validation architecture for feature ranking</a:t>
            </a:r>
            <a:endParaRPr sz="1300">
              <a:solidFill>
                <a:schemeClr val="dk1"/>
              </a:solidFill>
              <a:latin typeface="Calibri"/>
              <a:ea typeface="Calibri"/>
              <a:cs typeface="Calibri"/>
              <a:sym typeface="Calibri"/>
            </a:endParaRPr>
          </a:p>
        </p:txBody>
      </p:sp>
      <p:sp>
        <p:nvSpPr>
          <p:cNvPr id="329" name="Google Shape;329;p27"/>
          <p:cNvSpPr/>
          <p:nvPr/>
        </p:nvSpPr>
        <p:spPr>
          <a:xfrm>
            <a:off x="1371605" y="2761465"/>
            <a:ext cx="6035100" cy="274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300"/>
              <a:buFont typeface="Calibri"/>
              <a:buNone/>
            </a:pPr>
            <a:r>
              <a:rPr lang="en-US" sz="1300">
                <a:solidFill>
                  <a:srgbClr val="2C3E50"/>
                </a:solidFill>
                <a:latin typeface="Calibri"/>
                <a:ea typeface="Calibri"/>
                <a:cs typeface="Calibri"/>
                <a:sym typeface="Calibri"/>
              </a:rPr>
              <a:t>✓ Multi-backend LLM integration with local deployment</a:t>
            </a:r>
            <a:endParaRPr sz="1300">
              <a:solidFill>
                <a:schemeClr val="dk1"/>
              </a:solidFill>
              <a:latin typeface="Calibri"/>
              <a:ea typeface="Calibri"/>
              <a:cs typeface="Calibri"/>
              <a:sym typeface="Calibri"/>
            </a:endParaRPr>
          </a:p>
        </p:txBody>
      </p:sp>
      <p:sp>
        <p:nvSpPr>
          <p:cNvPr id="330" name="Google Shape;330;p27"/>
          <p:cNvSpPr/>
          <p:nvPr/>
        </p:nvSpPr>
        <p:spPr>
          <a:xfrm>
            <a:off x="1371605" y="3081505"/>
            <a:ext cx="6035100" cy="274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300"/>
              <a:buFont typeface="Calibri"/>
              <a:buNone/>
            </a:pPr>
            <a:r>
              <a:rPr lang="en-US" sz="1300">
                <a:solidFill>
                  <a:srgbClr val="2C3E50"/>
                </a:solidFill>
                <a:latin typeface="Calibri"/>
                <a:ea typeface="Calibri"/>
                <a:cs typeface="Calibri"/>
                <a:sym typeface="Calibri"/>
              </a:rPr>
              <a:t>✓ Context-aware AI agent with anti-hallucination design</a:t>
            </a:r>
            <a:endParaRPr sz="1300">
              <a:solidFill>
                <a:schemeClr val="dk1"/>
              </a:solidFill>
              <a:latin typeface="Calibri"/>
              <a:ea typeface="Calibri"/>
              <a:cs typeface="Calibri"/>
              <a:sym typeface="Calibri"/>
            </a:endParaRPr>
          </a:p>
        </p:txBody>
      </p:sp>
      <p:sp>
        <p:nvSpPr>
          <p:cNvPr id="331" name="Google Shape;331;p27"/>
          <p:cNvSpPr/>
          <p:nvPr/>
        </p:nvSpPr>
        <p:spPr>
          <a:xfrm>
            <a:off x="1371605" y="3401545"/>
            <a:ext cx="6035100" cy="274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3E50"/>
              </a:buClr>
              <a:buSzPts val="1300"/>
              <a:buFont typeface="Calibri"/>
              <a:buNone/>
            </a:pPr>
            <a:r>
              <a:rPr lang="en-US" sz="1300">
                <a:solidFill>
                  <a:srgbClr val="2C3E50"/>
                </a:solidFill>
                <a:latin typeface="Calibri"/>
                <a:ea typeface="Calibri"/>
                <a:cs typeface="Calibri"/>
                <a:sym typeface="Calibri"/>
              </a:rPr>
              <a:t>✓ Interactive visualization toolkit for exploratory analysis</a:t>
            </a:r>
            <a:endParaRPr sz="1300">
              <a:solidFill>
                <a:schemeClr val="dk1"/>
              </a:solidFill>
              <a:latin typeface="Calibri"/>
              <a:ea typeface="Calibri"/>
              <a:cs typeface="Calibri"/>
              <a:sym typeface="Calibri"/>
            </a:endParaRPr>
          </a:p>
        </p:txBody>
      </p:sp>
      <p:sp>
        <p:nvSpPr>
          <p:cNvPr id="332" name="Google Shape;332;p27"/>
          <p:cNvSpPr/>
          <p:nvPr/>
        </p:nvSpPr>
        <p:spPr>
          <a:xfrm>
            <a:off x="1828800" y="4206240"/>
            <a:ext cx="5486400" cy="2743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400"/>
              <a:buFont typeface="Calibri"/>
              <a:buNone/>
            </a:pPr>
            <a:r>
              <a:rPr lang="en-US" sz="1400">
                <a:solidFill>
                  <a:srgbClr val="737373"/>
                </a:solidFill>
                <a:latin typeface="Calibri"/>
                <a:ea typeface="Calibri"/>
                <a:cs typeface="Calibri"/>
                <a:sym typeface="Calibri"/>
              </a:rPr>
              <a:t>Lei GAO (s327756) • Lan DENG (s338219)</a:t>
            </a:r>
            <a:endParaRPr sz="1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5"/>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Configuration Interface</a:t>
            </a:r>
            <a:endParaRPr sz="3600">
              <a:solidFill>
                <a:schemeClr val="dk1"/>
              </a:solidFill>
              <a:latin typeface="Calibri"/>
              <a:ea typeface="Calibri"/>
              <a:cs typeface="Calibri"/>
              <a:sym typeface="Calibri"/>
            </a:endParaRPr>
          </a:p>
        </p:txBody>
      </p:sp>
      <p:pic>
        <p:nvPicPr>
          <p:cNvPr descr="original_slide03_img1.png" id="48" name="Google Shape;48;p5"/>
          <p:cNvPicPr preferRelativeResize="0"/>
          <p:nvPr/>
        </p:nvPicPr>
        <p:blipFill rotWithShape="1">
          <a:blip r:embed="rId3">
            <a:alphaModFix/>
          </a:blip>
          <a:srcRect b="0" l="0" r="0" t="0"/>
          <a:stretch/>
        </p:blipFill>
        <p:spPr>
          <a:xfrm>
            <a:off x="758925" y="940300"/>
            <a:ext cx="7810401" cy="3905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6"/>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Configuration Interface</a:t>
            </a:r>
            <a:endParaRPr sz="3600">
              <a:solidFill>
                <a:schemeClr val="dk1"/>
              </a:solidFill>
              <a:latin typeface="Calibri"/>
              <a:ea typeface="Calibri"/>
              <a:cs typeface="Calibri"/>
              <a:sym typeface="Calibri"/>
            </a:endParaRPr>
          </a:p>
        </p:txBody>
      </p:sp>
      <p:sp>
        <p:nvSpPr>
          <p:cNvPr id="55" name="Google Shape;55;p6"/>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Users control all preprocessing parameters through intuitive web interface</a:t>
            </a:r>
            <a:endParaRPr sz="1100">
              <a:solidFill>
                <a:schemeClr val="dk1"/>
              </a:solidFill>
              <a:latin typeface="Calibri"/>
              <a:ea typeface="Calibri"/>
              <a:cs typeface="Calibri"/>
              <a:sym typeface="Calibri"/>
            </a:endParaRPr>
          </a:p>
        </p:txBody>
      </p:sp>
      <p:pic>
        <p:nvPicPr>
          <p:cNvPr id="56" name="Google Shape;56;p6"/>
          <p:cNvPicPr preferRelativeResize="0"/>
          <p:nvPr/>
        </p:nvPicPr>
        <p:blipFill>
          <a:blip r:embed="rId3">
            <a:alphaModFix/>
          </a:blip>
          <a:stretch>
            <a:fillRect/>
          </a:stretch>
        </p:blipFill>
        <p:spPr>
          <a:xfrm>
            <a:off x="699912" y="836550"/>
            <a:ext cx="7744174" cy="4306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7"/>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Configuration Interface</a:t>
            </a:r>
            <a:endParaRPr sz="3600">
              <a:solidFill>
                <a:schemeClr val="dk1"/>
              </a:solidFill>
              <a:latin typeface="Calibri"/>
              <a:ea typeface="Calibri"/>
              <a:cs typeface="Calibri"/>
              <a:sym typeface="Calibri"/>
            </a:endParaRPr>
          </a:p>
        </p:txBody>
      </p:sp>
      <p:sp>
        <p:nvSpPr>
          <p:cNvPr id="63" name="Google Shape;63;p7"/>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Users control all preprocessing parameters through intuitive web interface</a:t>
            </a:r>
            <a:endParaRPr sz="1100">
              <a:solidFill>
                <a:schemeClr val="dk1"/>
              </a:solidFill>
              <a:latin typeface="Calibri"/>
              <a:ea typeface="Calibri"/>
              <a:cs typeface="Calibri"/>
              <a:sym typeface="Calibri"/>
            </a:endParaRPr>
          </a:p>
        </p:txBody>
      </p:sp>
      <p:pic>
        <p:nvPicPr>
          <p:cNvPr id="64" name="Google Shape;64;p7"/>
          <p:cNvPicPr preferRelativeResize="0"/>
          <p:nvPr/>
        </p:nvPicPr>
        <p:blipFill>
          <a:blip r:embed="rId3">
            <a:alphaModFix/>
          </a:blip>
          <a:stretch>
            <a:fillRect/>
          </a:stretch>
        </p:blipFill>
        <p:spPr>
          <a:xfrm>
            <a:off x="732200" y="731525"/>
            <a:ext cx="7679611" cy="427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8"/>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Configuration Interface</a:t>
            </a:r>
            <a:endParaRPr sz="3600">
              <a:solidFill>
                <a:schemeClr val="dk1"/>
              </a:solidFill>
              <a:latin typeface="Calibri"/>
              <a:ea typeface="Calibri"/>
              <a:cs typeface="Calibri"/>
              <a:sym typeface="Calibri"/>
            </a:endParaRPr>
          </a:p>
        </p:txBody>
      </p:sp>
      <p:pic>
        <p:nvPicPr>
          <p:cNvPr descr="original_slide03_img1.png" id="71" name="Google Shape;71;p8"/>
          <p:cNvPicPr preferRelativeResize="0"/>
          <p:nvPr/>
        </p:nvPicPr>
        <p:blipFill rotWithShape="1">
          <a:blip r:embed="rId3">
            <a:alphaModFix/>
          </a:blip>
          <a:srcRect b="0" l="0" r="0" t="0"/>
          <a:stretch/>
        </p:blipFill>
        <p:spPr>
          <a:xfrm>
            <a:off x="914400" y="914400"/>
            <a:ext cx="7315200" cy="3657600"/>
          </a:xfrm>
          <a:prstGeom prst="rect">
            <a:avLst/>
          </a:prstGeom>
          <a:noFill/>
          <a:ln>
            <a:noFill/>
          </a:ln>
        </p:spPr>
      </p:pic>
      <p:sp>
        <p:nvSpPr>
          <p:cNvPr id="72" name="Google Shape;72;p8"/>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Users control all preprocessing parameters through intuitive web interface</a:t>
            </a:r>
            <a:endParaRPr sz="1100">
              <a:solidFill>
                <a:schemeClr val="dk1"/>
              </a:solidFill>
              <a:latin typeface="Calibri"/>
              <a:ea typeface="Calibri"/>
              <a:cs typeface="Calibri"/>
              <a:sym typeface="Calibri"/>
            </a:endParaRPr>
          </a:p>
        </p:txBody>
      </p:sp>
      <p:pic>
        <p:nvPicPr>
          <p:cNvPr id="73" name="Google Shape;73;p8"/>
          <p:cNvPicPr preferRelativeResize="0"/>
          <p:nvPr/>
        </p:nvPicPr>
        <p:blipFill>
          <a:blip r:embed="rId4">
            <a:alphaModFix/>
          </a:blip>
          <a:stretch>
            <a:fillRect/>
          </a:stretch>
        </p:blipFill>
        <p:spPr>
          <a:xfrm>
            <a:off x="738550" y="731525"/>
            <a:ext cx="7765376" cy="4318726"/>
          </a:xfrm>
          <a:prstGeom prst="rect">
            <a:avLst/>
          </a:prstGeom>
          <a:noFill/>
          <a:ln>
            <a:noFill/>
          </a:ln>
        </p:spPr>
      </p:pic>
      <p:pic>
        <p:nvPicPr>
          <p:cNvPr id="74" name="Google Shape;74;p8"/>
          <p:cNvPicPr preferRelativeResize="0"/>
          <p:nvPr/>
        </p:nvPicPr>
        <p:blipFill>
          <a:blip r:embed="rId5">
            <a:alphaModFix/>
          </a:blip>
          <a:stretch>
            <a:fillRect/>
          </a:stretch>
        </p:blipFill>
        <p:spPr>
          <a:xfrm>
            <a:off x="738557" y="731525"/>
            <a:ext cx="7765366" cy="4318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9"/>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Configuration Interface</a:t>
            </a:r>
            <a:endParaRPr sz="3600">
              <a:solidFill>
                <a:schemeClr val="dk1"/>
              </a:solidFill>
              <a:latin typeface="Calibri"/>
              <a:ea typeface="Calibri"/>
              <a:cs typeface="Calibri"/>
              <a:sym typeface="Calibri"/>
            </a:endParaRPr>
          </a:p>
        </p:txBody>
      </p:sp>
      <p:pic>
        <p:nvPicPr>
          <p:cNvPr descr="original_slide03_img1.png" id="81" name="Google Shape;81;p9"/>
          <p:cNvPicPr preferRelativeResize="0"/>
          <p:nvPr/>
        </p:nvPicPr>
        <p:blipFill rotWithShape="1">
          <a:blip r:embed="rId3">
            <a:alphaModFix/>
          </a:blip>
          <a:srcRect b="0" l="0" r="0" t="0"/>
          <a:stretch/>
        </p:blipFill>
        <p:spPr>
          <a:xfrm>
            <a:off x="914400" y="914400"/>
            <a:ext cx="7315200" cy="3657600"/>
          </a:xfrm>
          <a:prstGeom prst="rect">
            <a:avLst/>
          </a:prstGeom>
          <a:noFill/>
          <a:ln>
            <a:noFill/>
          </a:ln>
        </p:spPr>
      </p:pic>
      <p:sp>
        <p:nvSpPr>
          <p:cNvPr id="82" name="Google Shape;82;p9"/>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Users control all preprocessing parameters through intuitive web interface</a:t>
            </a:r>
            <a:endParaRPr sz="1100">
              <a:solidFill>
                <a:schemeClr val="dk1"/>
              </a:solidFill>
              <a:latin typeface="Calibri"/>
              <a:ea typeface="Calibri"/>
              <a:cs typeface="Calibri"/>
              <a:sym typeface="Calibri"/>
            </a:endParaRPr>
          </a:p>
        </p:txBody>
      </p:sp>
      <p:pic>
        <p:nvPicPr>
          <p:cNvPr id="83" name="Google Shape;83;p9"/>
          <p:cNvPicPr preferRelativeResize="0"/>
          <p:nvPr/>
        </p:nvPicPr>
        <p:blipFill>
          <a:blip r:embed="rId4">
            <a:alphaModFix/>
          </a:blip>
          <a:stretch>
            <a:fillRect/>
          </a:stretch>
        </p:blipFill>
        <p:spPr>
          <a:xfrm>
            <a:off x="738550" y="731525"/>
            <a:ext cx="7765376" cy="4318726"/>
          </a:xfrm>
          <a:prstGeom prst="rect">
            <a:avLst/>
          </a:prstGeom>
          <a:noFill/>
          <a:ln>
            <a:noFill/>
          </a:ln>
        </p:spPr>
      </p:pic>
      <p:pic>
        <p:nvPicPr>
          <p:cNvPr id="84" name="Google Shape;84;p9"/>
          <p:cNvPicPr preferRelativeResize="0"/>
          <p:nvPr/>
        </p:nvPicPr>
        <p:blipFill>
          <a:blip r:embed="rId5">
            <a:alphaModFix/>
          </a:blip>
          <a:stretch>
            <a:fillRect/>
          </a:stretch>
        </p:blipFill>
        <p:spPr>
          <a:xfrm>
            <a:off x="738557" y="731525"/>
            <a:ext cx="7765366" cy="4318726"/>
          </a:xfrm>
          <a:prstGeom prst="rect">
            <a:avLst/>
          </a:prstGeom>
          <a:noFill/>
          <a:ln>
            <a:noFill/>
          </a:ln>
        </p:spPr>
      </p:pic>
      <p:pic>
        <p:nvPicPr>
          <p:cNvPr id="85" name="Google Shape;85;p9"/>
          <p:cNvPicPr preferRelativeResize="0"/>
          <p:nvPr/>
        </p:nvPicPr>
        <p:blipFill>
          <a:blip r:embed="rId6">
            <a:alphaModFix/>
          </a:blip>
          <a:stretch>
            <a:fillRect/>
          </a:stretch>
        </p:blipFill>
        <p:spPr>
          <a:xfrm>
            <a:off x="738550" y="731525"/>
            <a:ext cx="7765376" cy="4318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0"/>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3E50"/>
              </a:buClr>
              <a:buSzPts val="3600"/>
              <a:buFont typeface="Calibri"/>
              <a:buNone/>
            </a:pPr>
            <a:r>
              <a:rPr b="1" lang="en-US" sz="3600">
                <a:solidFill>
                  <a:srgbClr val="2C3E50"/>
                </a:solidFill>
                <a:latin typeface="Calibri"/>
                <a:ea typeface="Calibri"/>
                <a:cs typeface="Calibri"/>
                <a:sym typeface="Calibri"/>
              </a:rPr>
              <a:t>Data Overview</a:t>
            </a:r>
            <a:endParaRPr sz="3600">
              <a:solidFill>
                <a:schemeClr val="dk1"/>
              </a:solidFill>
              <a:latin typeface="Calibri"/>
              <a:ea typeface="Calibri"/>
              <a:cs typeface="Calibri"/>
              <a:sym typeface="Calibri"/>
            </a:endParaRPr>
          </a:p>
        </p:txBody>
      </p:sp>
      <p:pic>
        <p:nvPicPr>
          <p:cNvPr descr="original_slide08_img1.png" id="92" name="Google Shape;92;p10"/>
          <p:cNvPicPr preferRelativeResize="0"/>
          <p:nvPr/>
        </p:nvPicPr>
        <p:blipFill rotWithShape="1">
          <a:blip r:embed="rId3">
            <a:alphaModFix/>
          </a:blip>
          <a:srcRect b="0" l="0" r="0" t="0"/>
          <a:stretch/>
        </p:blipFill>
        <p:spPr>
          <a:xfrm>
            <a:off x="914400" y="914400"/>
            <a:ext cx="3657600" cy="3657600"/>
          </a:xfrm>
          <a:prstGeom prst="rect">
            <a:avLst/>
          </a:prstGeom>
          <a:noFill/>
          <a:ln>
            <a:noFill/>
          </a:ln>
        </p:spPr>
      </p:pic>
      <p:pic>
        <p:nvPicPr>
          <p:cNvPr descr="original_slide08_img2.png" id="93" name="Google Shape;93;p10"/>
          <p:cNvPicPr preferRelativeResize="0"/>
          <p:nvPr/>
        </p:nvPicPr>
        <p:blipFill rotWithShape="1">
          <a:blip r:embed="rId4">
            <a:alphaModFix/>
          </a:blip>
          <a:srcRect b="0" l="0" r="0" t="0"/>
          <a:stretch/>
        </p:blipFill>
        <p:spPr>
          <a:xfrm>
            <a:off x="5029200" y="914400"/>
            <a:ext cx="2743200" cy="3657600"/>
          </a:xfrm>
          <a:prstGeom prst="rect">
            <a:avLst/>
          </a:prstGeom>
          <a:noFill/>
          <a:ln>
            <a:noFill/>
          </a:ln>
        </p:spPr>
      </p:pic>
      <p:sp>
        <p:nvSpPr>
          <p:cNvPr id="94" name="Google Shape;94;p10"/>
          <p:cNvSpPr/>
          <p:nvPr/>
        </p:nvSpPr>
        <p:spPr>
          <a:xfrm>
            <a:off x="457200" y="4754880"/>
            <a:ext cx="82296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37373"/>
              </a:buClr>
              <a:buSzPts val="1100"/>
              <a:buFont typeface="Calibri"/>
              <a:buNone/>
            </a:pPr>
            <a:r>
              <a:rPr lang="en-US" sz="1100">
                <a:solidFill>
                  <a:srgbClr val="737373"/>
                </a:solidFill>
                <a:latin typeface="Calibri"/>
                <a:ea typeface="Calibri"/>
                <a:cs typeface="Calibri"/>
                <a:sym typeface="Calibri"/>
              </a:rPr>
              <a:t>Dataset statistics and initial exploration</a:t>
            </a:r>
            <a:endParaRPr sz="11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1"/>
          <p:cNvSpPr/>
          <p:nvPr/>
        </p:nvSpPr>
        <p:spPr>
          <a:xfrm>
            <a:off x="274320" y="274320"/>
            <a:ext cx="82296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800">
                <a:solidFill>
                  <a:schemeClr val="lt1"/>
                </a:solidFill>
                <a:latin typeface="Roboto"/>
                <a:ea typeface="Roboto"/>
                <a:cs typeface="Roboto"/>
                <a:sym typeface="Roboto"/>
              </a:rPr>
              <a:t>Data Analysis</a:t>
            </a:r>
            <a:endParaRPr sz="1800">
              <a:solidFill>
                <a:schemeClr val="lt1"/>
              </a:solidFill>
              <a:latin typeface="Roboto"/>
              <a:ea typeface="Roboto"/>
              <a:cs typeface="Roboto"/>
              <a:sym typeface="Roboto"/>
            </a:endParaRPr>
          </a:p>
          <a:p>
            <a:pPr indent="0" lvl="0" marL="0" marR="0" rtl="0" algn="l">
              <a:spcBef>
                <a:spcPts val="0"/>
              </a:spcBef>
              <a:spcAft>
                <a:spcPts val="0"/>
              </a:spcAft>
              <a:buClr>
                <a:srgbClr val="2C3E50"/>
              </a:buClr>
              <a:buSzPts val="3600"/>
              <a:buFont typeface="Calibri"/>
              <a:buNone/>
            </a:pPr>
            <a:r>
              <a:t/>
            </a:r>
            <a:endParaRPr b="1" sz="3600">
              <a:solidFill>
                <a:srgbClr val="2C3E50"/>
              </a:solidFill>
              <a:latin typeface="Calibri"/>
              <a:ea typeface="Calibri"/>
              <a:cs typeface="Calibri"/>
              <a:sym typeface="Calibri"/>
            </a:endParaRPr>
          </a:p>
        </p:txBody>
      </p:sp>
      <p:sp>
        <p:nvSpPr>
          <p:cNvPr id="101" name="Google Shape;101;p11"/>
          <p:cNvSpPr txBox="1"/>
          <p:nvPr/>
        </p:nvSpPr>
        <p:spPr>
          <a:xfrm>
            <a:off x="453450" y="1334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2C3E50"/>
                </a:solidFill>
                <a:latin typeface="Calibri"/>
                <a:ea typeface="Calibri"/>
                <a:cs typeface="Calibri"/>
                <a:sym typeface="Calibri"/>
              </a:rPr>
              <a:t>Data Analysis </a:t>
            </a:r>
            <a:r>
              <a:rPr lang="en-US" sz="1800">
                <a:solidFill>
                  <a:schemeClr val="lt1"/>
                </a:solidFill>
                <a:latin typeface="Roboto"/>
                <a:ea typeface="Roboto"/>
                <a:cs typeface="Roboto"/>
                <a:sym typeface="Roboto"/>
              </a:rPr>
              <a:t>A</a:t>
            </a:r>
            <a:endParaRPr sz="3600">
              <a:solidFill>
                <a:schemeClr val="dk1"/>
              </a:solidFill>
              <a:latin typeface="Calibri"/>
              <a:ea typeface="Calibri"/>
              <a:cs typeface="Calibri"/>
              <a:sym typeface="Calibri"/>
            </a:endParaRPr>
          </a:p>
        </p:txBody>
      </p:sp>
      <p:pic>
        <p:nvPicPr>
          <p:cNvPr id="102" name="Google Shape;102;p11"/>
          <p:cNvPicPr preferRelativeResize="0"/>
          <p:nvPr/>
        </p:nvPicPr>
        <p:blipFill rotWithShape="1">
          <a:blip r:embed="rId3">
            <a:alphaModFix/>
          </a:blip>
          <a:srcRect b="0" l="19568" r="0" t="0"/>
          <a:stretch/>
        </p:blipFill>
        <p:spPr>
          <a:xfrm>
            <a:off x="0" y="1053850"/>
            <a:ext cx="4679050" cy="3235526"/>
          </a:xfrm>
          <a:prstGeom prst="rect">
            <a:avLst/>
          </a:prstGeom>
          <a:noFill/>
          <a:ln>
            <a:noFill/>
          </a:ln>
        </p:spPr>
      </p:pic>
      <p:pic>
        <p:nvPicPr>
          <p:cNvPr id="103" name="Google Shape;103;p11"/>
          <p:cNvPicPr preferRelativeResize="0"/>
          <p:nvPr/>
        </p:nvPicPr>
        <p:blipFill rotWithShape="1">
          <a:blip r:embed="rId4">
            <a:alphaModFix/>
          </a:blip>
          <a:srcRect b="0" l="19813" r="0" t="0"/>
          <a:stretch/>
        </p:blipFill>
        <p:spPr>
          <a:xfrm>
            <a:off x="4357424" y="1053850"/>
            <a:ext cx="4786575" cy="3319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